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D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107" d="100"/>
          <a:sy n="107" d="100"/>
        </p:scale>
        <p:origin x="-10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hr-H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7ECD5AFD-FB86-4863-851C-040ECFCD37AA}" type="datetimeFigureOut">
              <a:rPr lang="hr-HR" smtClean="0"/>
              <a:t>19.5.2020.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41063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ECD5AFD-FB86-4863-851C-040ECFCD37AA}" type="datetimeFigureOut">
              <a:rPr lang="hr-HR" smtClean="0"/>
              <a:t>19.5.2020.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3199912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ECD5AFD-FB86-4863-851C-040ECFCD37AA}" type="datetimeFigureOut">
              <a:rPr lang="hr-HR" smtClean="0"/>
              <a:t>19.5.2020.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332309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ECD5AFD-FB86-4863-851C-040ECFCD37AA}" type="datetimeFigureOut">
              <a:rPr lang="hr-HR" smtClean="0"/>
              <a:t>19.5.2020.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146665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hr-H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7ECD5AFD-FB86-4863-851C-040ECFCD37AA}" type="datetimeFigureOut">
              <a:rPr lang="hr-HR" smtClean="0"/>
              <a:t>19.5.2020.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421098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7ECD5AFD-FB86-4863-851C-040ECFCD37AA}" type="datetimeFigureOut">
              <a:rPr lang="hr-HR" smtClean="0"/>
              <a:t>19.5.2020.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285353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hr-H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7ECD5AFD-FB86-4863-851C-040ECFCD37AA}" type="datetimeFigureOut">
              <a:rPr lang="hr-HR" smtClean="0"/>
              <a:t>19.5.2020.</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269687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7ECD5AFD-FB86-4863-851C-040ECFCD37AA}" type="datetimeFigureOut">
              <a:rPr lang="hr-HR" smtClean="0"/>
              <a:t>19.5.2020.</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34638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ECD5AFD-FB86-4863-851C-040ECFCD37AA}" type="datetimeFigureOut">
              <a:rPr lang="hr-HR" smtClean="0"/>
              <a:t>19.5.2020.</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103046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ECD5AFD-FB86-4863-851C-040ECFCD37AA}" type="datetimeFigureOut">
              <a:rPr lang="hr-HR" smtClean="0"/>
              <a:t>19.5.2020.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286077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ECD5AFD-FB86-4863-851C-040ECFCD37AA}" type="datetimeFigureOut">
              <a:rPr lang="hr-HR" smtClean="0"/>
              <a:t>19.5.2020.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9C09188-C07F-4D3F-BCC0-583240CEBAC9}" type="slidenum">
              <a:rPr lang="hr-HR" smtClean="0"/>
              <a:t>‹#›</a:t>
            </a:fld>
            <a:endParaRPr lang="hr-HR"/>
          </a:p>
        </p:txBody>
      </p:sp>
    </p:spTree>
    <p:extLst>
      <p:ext uri="{BB962C8B-B14F-4D97-AF65-F5344CB8AC3E}">
        <p14:creationId xmlns:p14="http://schemas.microsoft.com/office/powerpoint/2010/main" val="268215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CD5AFD-FB86-4863-851C-040ECFCD37AA}" type="datetimeFigureOut">
              <a:rPr lang="hr-HR" smtClean="0"/>
              <a:t>19.5.2020.</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09188-C07F-4D3F-BCC0-583240CEBAC9}" type="slidenum">
              <a:rPr lang="hr-HR" smtClean="0"/>
              <a:t>‹#›</a:t>
            </a:fld>
            <a:endParaRPr lang="hr-HR"/>
          </a:p>
        </p:txBody>
      </p:sp>
    </p:spTree>
    <p:extLst>
      <p:ext uri="{BB962C8B-B14F-4D97-AF65-F5344CB8AC3E}">
        <p14:creationId xmlns:p14="http://schemas.microsoft.com/office/powerpoint/2010/main" val="3016115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8"/>
          <p:cNvSpPr>
            <a:spLocks noChangeArrowheads="1"/>
          </p:cNvSpPr>
          <p:nvPr/>
        </p:nvSpPr>
        <p:spPr bwMode="auto">
          <a:xfrm>
            <a:off x="7670223" y="4482594"/>
            <a:ext cx="1681595" cy="669203"/>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3" name="Rectangle 17"/>
          <p:cNvSpPr>
            <a:spLocks noChangeArrowheads="1"/>
          </p:cNvSpPr>
          <p:nvPr/>
        </p:nvSpPr>
        <p:spPr bwMode="auto">
          <a:xfrm>
            <a:off x="3473043" y="2400620"/>
            <a:ext cx="1676977" cy="728085"/>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4" name="Rectangle 16"/>
          <p:cNvSpPr>
            <a:spLocks noChangeArrowheads="1"/>
          </p:cNvSpPr>
          <p:nvPr/>
        </p:nvSpPr>
        <p:spPr bwMode="auto">
          <a:xfrm>
            <a:off x="2818922" y="3124914"/>
            <a:ext cx="1676977" cy="728085"/>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5" name="Rectangle 15"/>
          <p:cNvSpPr>
            <a:spLocks noChangeArrowheads="1"/>
          </p:cNvSpPr>
          <p:nvPr/>
        </p:nvSpPr>
        <p:spPr bwMode="auto">
          <a:xfrm>
            <a:off x="6147955" y="4482594"/>
            <a:ext cx="1522268" cy="669203"/>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6" name="Rectangle 14"/>
          <p:cNvSpPr>
            <a:spLocks noChangeArrowheads="1"/>
          </p:cNvSpPr>
          <p:nvPr/>
        </p:nvSpPr>
        <p:spPr bwMode="auto">
          <a:xfrm>
            <a:off x="1191779" y="4482593"/>
            <a:ext cx="1617519" cy="669203"/>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7" name="Rectangle 13"/>
          <p:cNvSpPr>
            <a:spLocks noChangeArrowheads="1"/>
          </p:cNvSpPr>
          <p:nvPr/>
        </p:nvSpPr>
        <p:spPr bwMode="auto">
          <a:xfrm>
            <a:off x="2742335" y="4482593"/>
            <a:ext cx="1724025" cy="669203"/>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8" name="Rectangle 12"/>
          <p:cNvSpPr>
            <a:spLocks noChangeArrowheads="1"/>
          </p:cNvSpPr>
          <p:nvPr/>
        </p:nvSpPr>
        <p:spPr bwMode="auto">
          <a:xfrm>
            <a:off x="1996721" y="3845421"/>
            <a:ext cx="1631159" cy="667471"/>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9" name="Rectangle 11"/>
          <p:cNvSpPr>
            <a:spLocks noChangeArrowheads="1"/>
          </p:cNvSpPr>
          <p:nvPr/>
        </p:nvSpPr>
        <p:spPr bwMode="auto">
          <a:xfrm>
            <a:off x="3579883" y="3845421"/>
            <a:ext cx="1650711" cy="667471"/>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0" name="Rectangle 10"/>
          <p:cNvSpPr>
            <a:spLocks noChangeArrowheads="1"/>
          </p:cNvSpPr>
          <p:nvPr/>
        </p:nvSpPr>
        <p:spPr bwMode="auto">
          <a:xfrm>
            <a:off x="4409785" y="4482594"/>
            <a:ext cx="1738169" cy="669203"/>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1" name="Rectangle 9"/>
          <p:cNvSpPr>
            <a:spLocks noChangeArrowheads="1"/>
          </p:cNvSpPr>
          <p:nvPr/>
        </p:nvSpPr>
        <p:spPr bwMode="auto">
          <a:xfrm>
            <a:off x="5232676" y="3807544"/>
            <a:ext cx="1765881" cy="667471"/>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2" name="Rectangle 8"/>
          <p:cNvSpPr>
            <a:spLocks noChangeArrowheads="1"/>
          </p:cNvSpPr>
          <p:nvPr/>
        </p:nvSpPr>
        <p:spPr bwMode="auto">
          <a:xfrm>
            <a:off x="5150021" y="2400620"/>
            <a:ext cx="1676977" cy="728085"/>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3" name="Rectangle 7"/>
          <p:cNvSpPr>
            <a:spLocks noChangeArrowheads="1"/>
          </p:cNvSpPr>
          <p:nvPr/>
        </p:nvSpPr>
        <p:spPr bwMode="auto">
          <a:xfrm>
            <a:off x="7004177" y="3815121"/>
            <a:ext cx="1559661" cy="667471"/>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4" name="Rectangle 6"/>
          <p:cNvSpPr>
            <a:spLocks noChangeArrowheads="1"/>
          </p:cNvSpPr>
          <p:nvPr/>
        </p:nvSpPr>
        <p:spPr bwMode="auto">
          <a:xfrm>
            <a:off x="9351818" y="4482594"/>
            <a:ext cx="1522268" cy="669203"/>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5" name="Rectangle 5"/>
          <p:cNvSpPr>
            <a:spLocks noChangeArrowheads="1"/>
          </p:cNvSpPr>
          <p:nvPr/>
        </p:nvSpPr>
        <p:spPr bwMode="auto">
          <a:xfrm>
            <a:off x="4423993" y="3124915"/>
            <a:ext cx="1762361" cy="728085"/>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6" name="Rectangle 4"/>
          <p:cNvSpPr>
            <a:spLocks noChangeArrowheads="1"/>
          </p:cNvSpPr>
          <p:nvPr/>
        </p:nvSpPr>
        <p:spPr bwMode="auto">
          <a:xfrm>
            <a:off x="8511020" y="3815122"/>
            <a:ext cx="1496868" cy="667471"/>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7" name="Rectangle 3"/>
          <p:cNvSpPr>
            <a:spLocks noChangeArrowheads="1"/>
          </p:cNvSpPr>
          <p:nvPr/>
        </p:nvSpPr>
        <p:spPr bwMode="auto">
          <a:xfrm>
            <a:off x="6826999" y="2419557"/>
            <a:ext cx="1592235" cy="728085"/>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8" name="Rectangle 2"/>
          <p:cNvSpPr>
            <a:spLocks noChangeArrowheads="1"/>
          </p:cNvSpPr>
          <p:nvPr/>
        </p:nvSpPr>
        <p:spPr bwMode="auto">
          <a:xfrm>
            <a:off x="7644822" y="3087034"/>
            <a:ext cx="1612901" cy="728085"/>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19" name="Rectangle 1"/>
          <p:cNvSpPr>
            <a:spLocks noChangeArrowheads="1"/>
          </p:cNvSpPr>
          <p:nvPr/>
        </p:nvSpPr>
        <p:spPr bwMode="auto">
          <a:xfrm>
            <a:off x="6191974" y="3117336"/>
            <a:ext cx="1472406" cy="728085"/>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r-HR"/>
          </a:p>
        </p:txBody>
      </p:sp>
      <p:sp>
        <p:nvSpPr>
          <p:cNvPr id="20" name="Rectangle 19"/>
          <p:cNvSpPr>
            <a:spLocks noChangeArrowheads="1"/>
          </p:cNvSpPr>
          <p:nvPr/>
        </p:nvSpPr>
        <p:spPr bwMode="auto">
          <a:xfrm>
            <a:off x="0" y="0"/>
            <a:ext cx="12142080" cy="276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r-HR"/>
          </a:p>
        </p:txBody>
      </p:sp>
      <p:sp>
        <p:nvSpPr>
          <p:cNvPr id="21" name="Naslov 1"/>
          <p:cNvSpPr txBox="1">
            <a:spLocks/>
          </p:cNvSpPr>
          <p:nvPr/>
        </p:nvSpPr>
        <p:spPr>
          <a:xfrm>
            <a:off x="6639302" y="630741"/>
            <a:ext cx="4154568" cy="14338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r-HR" sz="96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ELMER</a:t>
            </a:r>
            <a:endParaRPr lang="hr-HR" sz="9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22" name="TekstniOkvir 21"/>
          <p:cNvSpPr txBox="1"/>
          <p:nvPr/>
        </p:nvSpPr>
        <p:spPr>
          <a:xfrm>
            <a:off x="8872248" y="5902037"/>
            <a:ext cx="2271280" cy="523220"/>
          </a:xfrm>
          <a:prstGeom prst="rect">
            <a:avLst/>
          </a:prstGeom>
          <a:noFill/>
        </p:spPr>
        <p:txBody>
          <a:bodyPr wrap="square" rtlCol="0">
            <a:spAutoFit/>
          </a:bodyPr>
          <a:lstStyle/>
          <a:p>
            <a:r>
              <a:rPr lang="hr-HR" sz="2800" dirty="0" smtClean="0"/>
              <a:t>David </a:t>
            </a:r>
            <a:r>
              <a:rPr lang="hr-HR" sz="2800" dirty="0" err="1" smtClean="0"/>
              <a:t>McKee</a:t>
            </a:r>
            <a:endParaRPr lang="hr-HR" sz="2800" dirty="0"/>
          </a:p>
        </p:txBody>
      </p:sp>
      <p:sp>
        <p:nvSpPr>
          <p:cNvPr id="23" name="Rectangle 22"/>
          <p:cNvSpPr/>
          <p:nvPr/>
        </p:nvSpPr>
        <p:spPr>
          <a:xfrm>
            <a:off x="118901" y="142052"/>
            <a:ext cx="6096000" cy="3139321"/>
          </a:xfrm>
          <a:prstGeom prst="rect">
            <a:avLst/>
          </a:prstGeom>
        </p:spPr>
        <p:txBody>
          <a:bodyPr>
            <a:spAutoFit/>
          </a:bodyPr>
          <a:lstStyle/>
          <a:p>
            <a:r>
              <a:rPr lang="hr-HR" b="1" dirty="0"/>
              <a:t>- Što biste rekli o slici zida? Od čega je zid izgrađen? Od kakve je opeke izgrađen? </a:t>
            </a:r>
          </a:p>
          <a:p>
            <a:r>
              <a:rPr lang="hr-HR" b="1" dirty="0"/>
              <a:t>- Je li nešto neobično u zidu? Zašto ti je žuta opeka neobična? Je li lijep zid sa žutom opekom? Smeta ti ta žuta opeka, želiš ju izvaditi. Što će se dogoditi sa zidom? Jesu li sve opeke važne u ovom zidu? </a:t>
            </a:r>
          </a:p>
          <a:p>
            <a:r>
              <a:rPr lang="hr-HR" b="1" dirty="0"/>
              <a:t>- Sada ti se sigurno sve više sviđa ovaj crveni zid sa žutom opekom. </a:t>
            </a:r>
          </a:p>
          <a:p>
            <a:r>
              <a:rPr lang="hr-HR" b="1" dirty="0"/>
              <a:t>- Možeš li usporediti zid sa svojim razredom i opeke s vama? Po čemu ste slični, po čemu se razlikujete? Jesu li svi u razredu jednako važni bez obzira na različitosti?</a:t>
            </a:r>
          </a:p>
        </p:txBody>
      </p:sp>
    </p:spTree>
    <p:extLst>
      <p:ext uri="{BB962C8B-B14F-4D97-AF65-F5344CB8AC3E}">
        <p14:creationId xmlns:p14="http://schemas.microsoft.com/office/powerpoint/2010/main" val="57390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anim calcmode="lin" valueType="num">
                                      <p:cBhvr>
                                        <p:cTn id="18" dur="2000" fill="hold"/>
                                        <p:tgtEl>
                                          <p:spTgt spid="4"/>
                                        </p:tgtEl>
                                        <p:attrNameLst>
                                          <p:attrName>ppt_w</p:attrName>
                                        </p:attrNameLst>
                                      </p:cBhvr>
                                      <p:tavLst>
                                        <p:tav tm="0" fmla="#ppt_w*sin(2.5*pi*$)">
                                          <p:val>
                                            <p:fltVal val="0"/>
                                          </p:val>
                                        </p:tav>
                                        <p:tav tm="100000">
                                          <p:val>
                                            <p:fltVal val="1"/>
                                          </p:val>
                                        </p:tav>
                                      </p:tavLst>
                                    </p:anim>
                                    <p:anim calcmode="lin" valueType="num">
                                      <p:cBhvr>
                                        <p:cTn id="19" dur="2000" fill="hold"/>
                                        <p:tgtEl>
                                          <p:spTgt spid="4"/>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anim calcmode="lin" valueType="num">
                                      <p:cBhvr>
                                        <p:cTn id="23" dur="2000" fill="hold"/>
                                        <p:tgtEl>
                                          <p:spTgt spid="5"/>
                                        </p:tgtEl>
                                        <p:attrNameLst>
                                          <p:attrName>ppt_w</p:attrName>
                                        </p:attrNameLst>
                                      </p:cBhvr>
                                      <p:tavLst>
                                        <p:tav tm="0" fmla="#ppt_w*sin(2.5*pi*$)">
                                          <p:val>
                                            <p:fltVal val="0"/>
                                          </p:val>
                                        </p:tav>
                                        <p:tav tm="100000">
                                          <p:val>
                                            <p:fltVal val="1"/>
                                          </p:val>
                                        </p:tav>
                                      </p:tavLst>
                                    </p:anim>
                                    <p:anim calcmode="lin" valueType="num">
                                      <p:cBhvr>
                                        <p:cTn id="24" dur="2000" fill="hold"/>
                                        <p:tgtEl>
                                          <p:spTgt spid="5"/>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anim calcmode="lin" valueType="num">
                                      <p:cBhvr>
                                        <p:cTn id="28" dur="2000" fill="hold"/>
                                        <p:tgtEl>
                                          <p:spTgt spid="6"/>
                                        </p:tgtEl>
                                        <p:attrNameLst>
                                          <p:attrName>ppt_w</p:attrName>
                                        </p:attrNameLst>
                                      </p:cBhvr>
                                      <p:tavLst>
                                        <p:tav tm="0" fmla="#ppt_w*sin(2.5*pi*$)">
                                          <p:val>
                                            <p:fltVal val="0"/>
                                          </p:val>
                                        </p:tav>
                                        <p:tav tm="100000">
                                          <p:val>
                                            <p:fltVal val="1"/>
                                          </p:val>
                                        </p:tav>
                                      </p:tavLst>
                                    </p:anim>
                                    <p:anim calcmode="lin" valueType="num">
                                      <p:cBhvr>
                                        <p:cTn id="29" dur="2000" fill="hold"/>
                                        <p:tgtEl>
                                          <p:spTgt spid="6"/>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anim calcmode="lin" valueType="num">
                                      <p:cBhvr>
                                        <p:cTn id="33" dur="2000" fill="hold"/>
                                        <p:tgtEl>
                                          <p:spTgt spid="7"/>
                                        </p:tgtEl>
                                        <p:attrNameLst>
                                          <p:attrName>ppt_w</p:attrName>
                                        </p:attrNameLst>
                                      </p:cBhvr>
                                      <p:tavLst>
                                        <p:tav tm="0" fmla="#ppt_w*sin(2.5*pi*$)">
                                          <p:val>
                                            <p:fltVal val="0"/>
                                          </p:val>
                                        </p:tav>
                                        <p:tav tm="100000">
                                          <p:val>
                                            <p:fltVal val="1"/>
                                          </p:val>
                                        </p:tav>
                                      </p:tavLst>
                                    </p:anim>
                                    <p:anim calcmode="lin" valueType="num">
                                      <p:cBhvr>
                                        <p:cTn id="34" dur="2000" fill="hold"/>
                                        <p:tgtEl>
                                          <p:spTgt spid="7"/>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anim calcmode="lin" valueType="num">
                                      <p:cBhvr>
                                        <p:cTn id="38" dur="2000" fill="hold"/>
                                        <p:tgtEl>
                                          <p:spTgt spid="8"/>
                                        </p:tgtEl>
                                        <p:attrNameLst>
                                          <p:attrName>ppt_w</p:attrName>
                                        </p:attrNameLst>
                                      </p:cBhvr>
                                      <p:tavLst>
                                        <p:tav tm="0" fmla="#ppt_w*sin(2.5*pi*$)">
                                          <p:val>
                                            <p:fltVal val="0"/>
                                          </p:val>
                                        </p:tav>
                                        <p:tav tm="100000">
                                          <p:val>
                                            <p:fltVal val="1"/>
                                          </p:val>
                                        </p:tav>
                                      </p:tavLst>
                                    </p:anim>
                                    <p:anim calcmode="lin" valueType="num">
                                      <p:cBhvr>
                                        <p:cTn id="39" dur="2000" fill="hold"/>
                                        <p:tgtEl>
                                          <p:spTgt spid="8"/>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2000"/>
                                        <p:tgtEl>
                                          <p:spTgt spid="9"/>
                                        </p:tgtEl>
                                      </p:cBhvr>
                                    </p:animEffect>
                                    <p:anim calcmode="lin" valueType="num">
                                      <p:cBhvr>
                                        <p:cTn id="43" dur="2000" fill="hold"/>
                                        <p:tgtEl>
                                          <p:spTgt spid="9"/>
                                        </p:tgtEl>
                                        <p:attrNameLst>
                                          <p:attrName>ppt_w</p:attrName>
                                        </p:attrNameLst>
                                      </p:cBhvr>
                                      <p:tavLst>
                                        <p:tav tm="0" fmla="#ppt_w*sin(2.5*pi*$)">
                                          <p:val>
                                            <p:fltVal val="0"/>
                                          </p:val>
                                        </p:tav>
                                        <p:tav tm="100000">
                                          <p:val>
                                            <p:fltVal val="1"/>
                                          </p:val>
                                        </p:tav>
                                      </p:tavLst>
                                    </p:anim>
                                    <p:anim calcmode="lin" valueType="num">
                                      <p:cBhvr>
                                        <p:cTn id="44" dur="2000" fill="hold"/>
                                        <p:tgtEl>
                                          <p:spTgt spid="9"/>
                                        </p:tgtEl>
                                        <p:attrNameLst>
                                          <p:attrName>ppt_h</p:attrName>
                                        </p:attrNameLst>
                                      </p:cBhvr>
                                      <p:tavLst>
                                        <p:tav tm="0">
                                          <p:val>
                                            <p:strVal val="#ppt_h"/>
                                          </p:val>
                                        </p:tav>
                                        <p:tav tm="100000">
                                          <p:val>
                                            <p:strVal val="#ppt_h"/>
                                          </p:val>
                                        </p:tav>
                                      </p:tavLst>
                                    </p:anim>
                                  </p:childTnLst>
                                </p:cTn>
                              </p:par>
                              <p:par>
                                <p:cTn id="45" presetID="45"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2000"/>
                                        <p:tgtEl>
                                          <p:spTgt spid="10"/>
                                        </p:tgtEl>
                                      </p:cBhvr>
                                    </p:animEffect>
                                    <p:anim calcmode="lin" valueType="num">
                                      <p:cBhvr>
                                        <p:cTn id="48" dur="2000" fill="hold"/>
                                        <p:tgtEl>
                                          <p:spTgt spid="10"/>
                                        </p:tgtEl>
                                        <p:attrNameLst>
                                          <p:attrName>ppt_w</p:attrName>
                                        </p:attrNameLst>
                                      </p:cBhvr>
                                      <p:tavLst>
                                        <p:tav tm="0" fmla="#ppt_w*sin(2.5*pi*$)">
                                          <p:val>
                                            <p:fltVal val="0"/>
                                          </p:val>
                                        </p:tav>
                                        <p:tav tm="100000">
                                          <p:val>
                                            <p:fltVal val="1"/>
                                          </p:val>
                                        </p:tav>
                                      </p:tavLst>
                                    </p:anim>
                                    <p:anim calcmode="lin" valueType="num">
                                      <p:cBhvr>
                                        <p:cTn id="49" dur="2000" fill="hold"/>
                                        <p:tgtEl>
                                          <p:spTgt spid="10"/>
                                        </p:tgtEl>
                                        <p:attrNameLst>
                                          <p:attrName>ppt_h</p:attrName>
                                        </p:attrNameLst>
                                      </p:cBhvr>
                                      <p:tavLst>
                                        <p:tav tm="0">
                                          <p:val>
                                            <p:strVal val="#ppt_h"/>
                                          </p:val>
                                        </p:tav>
                                        <p:tav tm="100000">
                                          <p:val>
                                            <p:strVal val="#ppt_h"/>
                                          </p:val>
                                        </p:tav>
                                      </p:tavLst>
                                    </p:anim>
                                  </p:childTnLst>
                                </p:cTn>
                              </p:par>
                              <p:par>
                                <p:cTn id="50" presetID="45" presetClass="entr" presetSubtype="0"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2000"/>
                                        <p:tgtEl>
                                          <p:spTgt spid="11"/>
                                        </p:tgtEl>
                                      </p:cBhvr>
                                    </p:animEffect>
                                    <p:anim calcmode="lin" valueType="num">
                                      <p:cBhvr>
                                        <p:cTn id="53" dur="2000" fill="hold"/>
                                        <p:tgtEl>
                                          <p:spTgt spid="11"/>
                                        </p:tgtEl>
                                        <p:attrNameLst>
                                          <p:attrName>ppt_w</p:attrName>
                                        </p:attrNameLst>
                                      </p:cBhvr>
                                      <p:tavLst>
                                        <p:tav tm="0" fmla="#ppt_w*sin(2.5*pi*$)">
                                          <p:val>
                                            <p:fltVal val="0"/>
                                          </p:val>
                                        </p:tav>
                                        <p:tav tm="100000">
                                          <p:val>
                                            <p:fltVal val="1"/>
                                          </p:val>
                                        </p:tav>
                                      </p:tavLst>
                                    </p:anim>
                                    <p:anim calcmode="lin" valueType="num">
                                      <p:cBhvr>
                                        <p:cTn id="54" dur="2000" fill="hold"/>
                                        <p:tgtEl>
                                          <p:spTgt spid="11"/>
                                        </p:tgtEl>
                                        <p:attrNameLst>
                                          <p:attrName>ppt_h</p:attrName>
                                        </p:attrNameLst>
                                      </p:cBhvr>
                                      <p:tavLst>
                                        <p:tav tm="0">
                                          <p:val>
                                            <p:strVal val="#ppt_h"/>
                                          </p:val>
                                        </p:tav>
                                        <p:tav tm="100000">
                                          <p:val>
                                            <p:strVal val="#ppt_h"/>
                                          </p:val>
                                        </p:tav>
                                      </p:tavLst>
                                    </p:anim>
                                  </p:childTnLst>
                                </p:cTn>
                              </p:par>
                              <p:par>
                                <p:cTn id="55" presetID="45"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2000"/>
                                        <p:tgtEl>
                                          <p:spTgt spid="12"/>
                                        </p:tgtEl>
                                      </p:cBhvr>
                                    </p:animEffect>
                                    <p:anim calcmode="lin" valueType="num">
                                      <p:cBhvr>
                                        <p:cTn id="58" dur="2000" fill="hold"/>
                                        <p:tgtEl>
                                          <p:spTgt spid="12"/>
                                        </p:tgtEl>
                                        <p:attrNameLst>
                                          <p:attrName>ppt_w</p:attrName>
                                        </p:attrNameLst>
                                      </p:cBhvr>
                                      <p:tavLst>
                                        <p:tav tm="0" fmla="#ppt_w*sin(2.5*pi*$)">
                                          <p:val>
                                            <p:fltVal val="0"/>
                                          </p:val>
                                        </p:tav>
                                        <p:tav tm="100000">
                                          <p:val>
                                            <p:fltVal val="1"/>
                                          </p:val>
                                        </p:tav>
                                      </p:tavLst>
                                    </p:anim>
                                    <p:anim calcmode="lin" valueType="num">
                                      <p:cBhvr>
                                        <p:cTn id="59" dur="2000" fill="hold"/>
                                        <p:tgtEl>
                                          <p:spTgt spid="12"/>
                                        </p:tgtEl>
                                        <p:attrNameLst>
                                          <p:attrName>ppt_h</p:attrName>
                                        </p:attrNameLst>
                                      </p:cBhvr>
                                      <p:tavLst>
                                        <p:tav tm="0">
                                          <p:val>
                                            <p:strVal val="#ppt_h"/>
                                          </p:val>
                                        </p:tav>
                                        <p:tav tm="100000">
                                          <p:val>
                                            <p:strVal val="#ppt_h"/>
                                          </p:val>
                                        </p:tav>
                                      </p:tavLst>
                                    </p:anim>
                                  </p:childTnLst>
                                </p:cTn>
                              </p:par>
                              <p:par>
                                <p:cTn id="60" presetID="45" presetClass="entr" presetSubtype="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2000"/>
                                        <p:tgtEl>
                                          <p:spTgt spid="13"/>
                                        </p:tgtEl>
                                      </p:cBhvr>
                                    </p:animEffect>
                                    <p:anim calcmode="lin" valueType="num">
                                      <p:cBhvr>
                                        <p:cTn id="63" dur="2000" fill="hold"/>
                                        <p:tgtEl>
                                          <p:spTgt spid="13"/>
                                        </p:tgtEl>
                                        <p:attrNameLst>
                                          <p:attrName>ppt_w</p:attrName>
                                        </p:attrNameLst>
                                      </p:cBhvr>
                                      <p:tavLst>
                                        <p:tav tm="0" fmla="#ppt_w*sin(2.5*pi*$)">
                                          <p:val>
                                            <p:fltVal val="0"/>
                                          </p:val>
                                        </p:tav>
                                        <p:tav tm="100000">
                                          <p:val>
                                            <p:fltVal val="1"/>
                                          </p:val>
                                        </p:tav>
                                      </p:tavLst>
                                    </p:anim>
                                    <p:anim calcmode="lin" valueType="num">
                                      <p:cBhvr>
                                        <p:cTn id="64" dur="2000" fill="hold"/>
                                        <p:tgtEl>
                                          <p:spTgt spid="13"/>
                                        </p:tgtEl>
                                        <p:attrNameLst>
                                          <p:attrName>ppt_h</p:attrName>
                                        </p:attrNameLst>
                                      </p:cBhvr>
                                      <p:tavLst>
                                        <p:tav tm="0">
                                          <p:val>
                                            <p:strVal val="#ppt_h"/>
                                          </p:val>
                                        </p:tav>
                                        <p:tav tm="100000">
                                          <p:val>
                                            <p:strVal val="#ppt_h"/>
                                          </p:val>
                                        </p:tav>
                                      </p:tavLst>
                                    </p:anim>
                                  </p:childTnLst>
                                </p:cTn>
                              </p:par>
                              <p:par>
                                <p:cTn id="65" presetID="45"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2000"/>
                                        <p:tgtEl>
                                          <p:spTgt spid="14"/>
                                        </p:tgtEl>
                                      </p:cBhvr>
                                    </p:animEffect>
                                    <p:anim calcmode="lin" valueType="num">
                                      <p:cBhvr>
                                        <p:cTn id="68" dur="2000" fill="hold"/>
                                        <p:tgtEl>
                                          <p:spTgt spid="14"/>
                                        </p:tgtEl>
                                        <p:attrNameLst>
                                          <p:attrName>ppt_w</p:attrName>
                                        </p:attrNameLst>
                                      </p:cBhvr>
                                      <p:tavLst>
                                        <p:tav tm="0" fmla="#ppt_w*sin(2.5*pi*$)">
                                          <p:val>
                                            <p:fltVal val="0"/>
                                          </p:val>
                                        </p:tav>
                                        <p:tav tm="100000">
                                          <p:val>
                                            <p:fltVal val="1"/>
                                          </p:val>
                                        </p:tav>
                                      </p:tavLst>
                                    </p:anim>
                                    <p:anim calcmode="lin" valueType="num">
                                      <p:cBhvr>
                                        <p:cTn id="69" dur="2000" fill="hold"/>
                                        <p:tgtEl>
                                          <p:spTgt spid="14"/>
                                        </p:tgtEl>
                                        <p:attrNameLst>
                                          <p:attrName>ppt_h</p:attrName>
                                        </p:attrNameLst>
                                      </p:cBhvr>
                                      <p:tavLst>
                                        <p:tav tm="0">
                                          <p:val>
                                            <p:strVal val="#ppt_h"/>
                                          </p:val>
                                        </p:tav>
                                        <p:tav tm="100000">
                                          <p:val>
                                            <p:strVal val="#ppt_h"/>
                                          </p:val>
                                        </p:tav>
                                      </p:tavLst>
                                    </p:anim>
                                  </p:childTnLst>
                                </p:cTn>
                              </p:par>
                              <p:par>
                                <p:cTn id="70" presetID="45" presetClass="entr" presetSubtype="0"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2000"/>
                                        <p:tgtEl>
                                          <p:spTgt spid="15"/>
                                        </p:tgtEl>
                                      </p:cBhvr>
                                    </p:animEffect>
                                    <p:anim calcmode="lin" valueType="num">
                                      <p:cBhvr>
                                        <p:cTn id="73" dur="2000" fill="hold"/>
                                        <p:tgtEl>
                                          <p:spTgt spid="15"/>
                                        </p:tgtEl>
                                        <p:attrNameLst>
                                          <p:attrName>ppt_w</p:attrName>
                                        </p:attrNameLst>
                                      </p:cBhvr>
                                      <p:tavLst>
                                        <p:tav tm="0" fmla="#ppt_w*sin(2.5*pi*$)">
                                          <p:val>
                                            <p:fltVal val="0"/>
                                          </p:val>
                                        </p:tav>
                                        <p:tav tm="100000">
                                          <p:val>
                                            <p:fltVal val="1"/>
                                          </p:val>
                                        </p:tav>
                                      </p:tavLst>
                                    </p:anim>
                                    <p:anim calcmode="lin" valueType="num">
                                      <p:cBhvr>
                                        <p:cTn id="74" dur="2000" fill="hold"/>
                                        <p:tgtEl>
                                          <p:spTgt spid="15"/>
                                        </p:tgtEl>
                                        <p:attrNameLst>
                                          <p:attrName>ppt_h</p:attrName>
                                        </p:attrNameLst>
                                      </p:cBhvr>
                                      <p:tavLst>
                                        <p:tav tm="0">
                                          <p:val>
                                            <p:strVal val="#ppt_h"/>
                                          </p:val>
                                        </p:tav>
                                        <p:tav tm="100000">
                                          <p:val>
                                            <p:strVal val="#ppt_h"/>
                                          </p:val>
                                        </p:tav>
                                      </p:tavLst>
                                    </p:anim>
                                  </p:childTnLst>
                                </p:cTn>
                              </p:par>
                              <p:par>
                                <p:cTn id="75" presetID="45" presetClass="entr" presetSubtype="0"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2000"/>
                                        <p:tgtEl>
                                          <p:spTgt spid="16"/>
                                        </p:tgtEl>
                                      </p:cBhvr>
                                    </p:animEffect>
                                    <p:anim calcmode="lin" valueType="num">
                                      <p:cBhvr>
                                        <p:cTn id="78" dur="2000" fill="hold"/>
                                        <p:tgtEl>
                                          <p:spTgt spid="16"/>
                                        </p:tgtEl>
                                        <p:attrNameLst>
                                          <p:attrName>ppt_w</p:attrName>
                                        </p:attrNameLst>
                                      </p:cBhvr>
                                      <p:tavLst>
                                        <p:tav tm="0" fmla="#ppt_w*sin(2.5*pi*$)">
                                          <p:val>
                                            <p:fltVal val="0"/>
                                          </p:val>
                                        </p:tav>
                                        <p:tav tm="100000">
                                          <p:val>
                                            <p:fltVal val="1"/>
                                          </p:val>
                                        </p:tav>
                                      </p:tavLst>
                                    </p:anim>
                                    <p:anim calcmode="lin" valueType="num">
                                      <p:cBhvr>
                                        <p:cTn id="79" dur="2000" fill="hold"/>
                                        <p:tgtEl>
                                          <p:spTgt spid="16"/>
                                        </p:tgtEl>
                                        <p:attrNameLst>
                                          <p:attrName>ppt_h</p:attrName>
                                        </p:attrNameLst>
                                      </p:cBhvr>
                                      <p:tavLst>
                                        <p:tav tm="0">
                                          <p:val>
                                            <p:strVal val="#ppt_h"/>
                                          </p:val>
                                        </p:tav>
                                        <p:tav tm="100000">
                                          <p:val>
                                            <p:strVal val="#ppt_h"/>
                                          </p:val>
                                        </p:tav>
                                      </p:tavLst>
                                    </p:anim>
                                  </p:childTnLst>
                                </p:cTn>
                              </p:par>
                              <p:par>
                                <p:cTn id="80" presetID="45" presetClass="entr" presetSubtype="0" fill="hold" grpId="0" nodeType="with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2000"/>
                                        <p:tgtEl>
                                          <p:spTgt spid="17"/>
                                        </p:tgtEl>
                                      </p:cBhvr>
                                    </p:animEffect>
                                    <p:anim calcmode="lin" valueType="num">
                                      <p:cBhvr>
                                        <p:cTn id="83" dur="2000" fill="hold"/>
                                        <p:tgtEl>
                                          <p:spTgt spid="17"/>
                                        </p:tgtEl>
                                        <p:attrNameLst>
                                          <p:attrName>ppt_w</p:attrName>
                                        </p:attrNameLst>
                                      </p:cBhvr>
                                      <p:tavLst>
                                        <p:tav tm="0" fmla="#ppt_w*sin(2.5*pi*$)">
                                          <p:val>
                                            <p:fltVal val="0"/>
                                          </p:val>
                                        </p:tav>
                                        <p:tav tm="100000">
                                          <p:val>
                                            <p:fltVal val="1"/>
                                          </p:val>
                                        </p:tav>
                                      </p:tavLst>
                                    </p:anim>
                                    <p:anim calcmode="lin" valueType="num">
                                      <p:cBhvr>
                                        <p:cTn id="84" dur="2000" fill="hold"/>
                                        <p:tgtEl>
                                          <p:spTgt spid="17"/>
                                        </p:tgtEl>
                                        <p:attrNameLst>
                                          <p:attrName>ppt_h</p:attrName>
                                        </p:attrNameLst>
                                      </p:cBhvr>
                                      <p:tavLst>
                                        <p:tav tm="0">
                                          <p:val>
                                            <p:strVal val="#ppt_h"/>
                                          </p:val>
                                        </p:tav>
                                        <p:tav tm="100000">
                                          <p:val>
                                            <p:strVal val="#ppt_h"/>
                                          </p:val>
                                        </p:tav>
                                      </p:tavLst>
                                    </p:anim>
                                  </p:childTnLst>
                                </p:cTn>
                              </p:par>
                              <p:par>
                                <p:cTn id="85" presetID="45" presetClass="entr" presetSubtype="0"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2000"/>
                                        <p:tgtEl>
                                          <p:spTgt spid="18"/>
                                        </p:tgtEl>
                                      </p:cBhvr>
                                    </p:animEffect>
                                    <p:anim calcmode="lin" valueType="num">
                                      <p:cBhvr>
                                        <p:cTn id="88" dur="2000" fill="hold"/>
                                        <p:tgtEl>
                                          <p:spTgt spid="18"/>
                                        </p:tgtEl>
                                        <p:attrNameLst>
                                          <p:attrName>ppt_w</p:attrName>
                                        </p:attrNameLst>
                                      </p:cBhvr>
                                      <p:tavLst>
                                        <p:tav tm="0" fmla="#ppt_w*sin(2.5*pi*$)">
                                          <p:val>
                                            <p:fltVal val="0"/>
                                          </p:val>
                                        </p:tav>
                                        <p:tav tm="100000">
                                          <p:val>
                                            <p:fltVal val="1"/>
                                          </p:val>
                                        </p:tav>
                                      </p:tavLst>
                                    </p:anim>
                                    <p:anim calcmode="lin" valueType="num">
                                      <p:cBhvr>
                                        <p:cTn id="89" dur="2000" fill="hold"/>
                                        <p:tgtEl>
                                          <p:spTgt spid="18"/>
                                        </p:tgtEl>
                                        <p:attrNameLst>
                                          <p:attrName>ppt_h</p:attrName>
                                        </p:attrNameLst>
                                      </p:cBhvr>
                                      <p:tavLst>
                                        <p:tav tm="0">
                                          <p:val>
                                            <p:strVal val="#ppt_h"/>
                                          </p:val>
                                        </p:tav>
                                        <p:tav tm="100000">
                                          <p:val>
                                            <p:strVal val="#ppt_h"/>
                                          </p:val>
                                        </p:tav>
                                      </p:tavLst>
                                    </p:anim>
                                  </p:childTnLst>
                                </p:cTn>
                              </p:par>
                              <p:par>
                                <p:cTn id="90" presetID="45" presetClass="entr" presetSubtype="0" fill="hold" grpId="0" nodeType="with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fade">
                                      <p:cBhvr>
                                        <p:cTn id="92" dur="2000"/>
                                        <p:tgtEl>
                                          <p:spTgt spid="19"/>
                                        </p:tgtEl>
                                      </p:cBhvr>
                                    </p:animEffect>
                                    <p:anim calcmode="lin" valueType="num">
                                      <p:cBhvr>
                                        <p:cTn id="93" dur="2000" fill="hold"/>
                                        <p:tgtEl>
                                          <p:spTgt spid="19"/>
                                        </p:tgtEl>
                                        <p:attrNameLst>
                                          <p:attrName>ppt_w</p:attrName>
                                        </p:attrNameLst>
                                      </p:cBhvr>
                                      <p:tavLst>
                                        <p:tav tm="0" fmla="#ppt_w*sin(2.5*pi*$)">
                                          <p:val>
                                            <p:fltVal val="0"/>
                                          </p:val>
                                        </p:tav>
                                        <p:tav tm="100000">
                                          <p:val>
                                            <p:fltVal val="1"/>
                                          </p:val>
                                        </p:tav>
                                      </p:tavLst>
                                    </p:anim>
                                    <p:anim calcmode="lin" valueType="num">
                                      <p:cBhvr>
                                        <p:cTn id="94" dur="20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45" presetClass="entr" presetSubtype="0"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fade">
                                      <p:cBhvr>
                                        <p:cTn id="99" dur="2000"/>
                                        <p:tgtEl>
                                          <p:spTgt spid="21"/>
                                        </p:tgtEl>
                                      </p:cBhvr>
                                    </p:animEffect>
                                    <p:anim calcmode="lin" valueType="num">
                                      <p:cBhvr>
                                        <p:cTn id="100" dur="2000" fill="hold"/>
                                        <p:tgtEl>
                                          <p:spTgt spid="21"/>
                                        </p:tgtEl>
                                        <p:attrNameLst>
                                          <p:attrName>ppt_w</p:attrName>
                                        </p:attrNameLst>
                                      </p:cBhvr>
                                      <p:tavLst>
                                        <p:tav tm="0" fmla="#ppt_w*sin(2.5*pi*$)">
                                          <p:val>
                                            <p:fltVal val="0"/>
                                          </p:val>
                                        </p:tav>
                                        <p:tav tm="100000">
                                          <p:val>
                                            <p:fltVal val="1"/>
                                          </p:val>
                                        </p:tav>
                                      </p:tavLst>
                                    </p:anim>
                                    <p:anim calcmode="lin" valueType="num">
                                      <p:cBhvr>
                                        <p:cTn id="101" dur="20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22"/>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fade">
                                      <p:cBhvr>
                                        <p:cTn id="110" dur="1000"/>
                                        <p:tgtEl>
                                          <p:spTgt spid="23"/>
                                        </p:tgtEl>
                                      </p:cBhvr>
                                    </p:animEffect>
                                    <p:anim calcmode="lin" valueType="num">
                                      <p:cBhvr>
                                        <p:cTn id="111" dur="1000" fill="hold"/>
                                        <p:tgtEl>
                                          <p:spTgt spid="23"/>
                                        </p:tgtEl>
                                        <p:attrNameLst>
                                          <p:attrName>ppt_x</p:attrName>
                                        </p:attrNameLst>
                                      </p:cBhvr>
                                      <p:tavLst>
                                        <p:tav tm="0">
                                          <p:val>
                                            <p:strVal val="#ppt_x"/>
                                          </p:val>
                                        </p:tav>
                                        <p:tav tm="100000">
                                          <p:val>
                                            <p:strVal val="#ppt_x"/>
                                          </p:val>
                                        </p:tav>
                                      </p:tavLst>
                                    </p:anim>
                                    <p:anim calcmode="lin" valueType="num">
                                      <p:cBhvr>
                                        <p:cTn id="11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685799" y="581386"/>
            <a:ext cx="741911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               JE MALI SLON .</a:t>
            </a:r>
            <a:endParaRPr lang="hr-HR" sz="6000" dirty="0">
              <a:solidFill>
                <a:schemeClr val="accent5">
                  <a:lumMod val="50000"/>
                </a:schemeClr>
              </a:solidFill>
            </a:endParaRPr>
          </a:p>
        </p:txBody>
      </p:sp>
      <p:sp>
        <p:nvSpPr>
          <p:cNvPr id="3" name="TekstniOkvir 2"/>
          <p:cNvSpPr txBox="1"/>
          <p:nvPr/>
        </p:nvSpPr>
        <p:spPr>
          <a:xfrm>
            <a:off x="810486" y="2275812"/>
            <a:ext cx="8582896"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ON VOLI                             .</a:t>
            </a:r>
            <a:endParaRPr lang="hr-HR" sz="6000" dirty="0">
              <a:solidFill>
                <a:schemeClr val="accent5">
                  <a:lumMod val="50000"/>
                </a:schemeClr>
              </a:solidFill>
            </a:endParaRPr>
          </a:p>
        </p:txBody>
      </p:sp>
      <p:sp>
        <p:nvSpPr>
          <p:cNvPr id="4" name="TekstniOkvir 3"/>
          <p:cNvSpPr txBox="1"/>
          <p:nvPr/>
        </p:nvSpPr>
        <p:spPr>
          <a:xfrm>
            <a:off x="810486" y="3970241"/>
            <a:ext cx="8333513"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ELMER JE                  SLON .</a:t>
            </a:r>
            <a:endParaRPr lang="hr-HR" sz="6000" dirty="0">
              <a:solidFill>
                <a:schemeClr val="accent5">
                  <a:lumMod val="50000"/>
                </a:schemeClr>
              </a:solidFill>
            </a:endParaRPr>
          </a:p>
        </p:txBody>
      </p:sp>
      <p:sp>
        <p:nvSpPr>
          <p:cNvPr id="5" name="TekstniOkvir 4"/>
          <p:cNvSpPr txBox="1"/>
          <p:nvPr/>
        </p:nvSpPr>
        <p:spPr>
          <a:xfrm>
            <a:off x="685798" y="5551391"/>
            <a:ext cx="870758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ON JE SLONIĆ OD                .</a:t>
            </a:r>
            <a:endParaRPr lang="hr-HR" sz="6000" dirty="0">
              <a:solidFill>
                <a:schemeClr val="accent5">
                  <a:lumMod val="50000"/>
                </a:schemeClr>
              </a:solidFill>
            </a:endParaRPr>
          </a:p>
        </p:txBody>
      </p:sp>
      <p:sp>
        <p:nvSpPr>
          <p:cNvPr id="6" name="TekstniOkvir 5"/>
          <p:cNvSpPr txBox="1"/>
          <p:nvPr/>
        </p:nvSpPr>
        <p:spPr>
          <a:xfrm rot="20848576">
            <a:off x="9727171" y="452253"/>
            <a:ext cx="2161310" cy="1015663"/>
          </a:xfrm>
          <a:prstGeom prst="rect">
            <a:avLst/>
          </a:prstGeom>
          <a:noFill/>
        </p:spPr>
        <p:txBody>
          <a:bodyPr wrap="square" rtlCol="0">
            <a:spAutoFit/>
          </a:bodyPr>
          <a:lstStyle/>
          <a:p>
            <a:r>
              <a:rPr lang="hr-HR" sz="6000" dirty="0" smtClean="0">
                <a:solidFill>
                  <a:srgbClr val="CC5D12"/>
                </a:solidFill>
              </a:rPr>
              <a:t>krpica</a:t>
            </a:r>
            <a:endParaRPr lang="hr-HR" sz="6000" dirty="0">
              <a:solidFill>
                <a:srgbClr val="CC5D12"/>
              </a:solidFill>
            </a:endParaRPr>
          </a:p>
        </p:txBody>
      </p:sp>
      <p:sp>
        <p:nvSpPr>
          <p:cNvPr id="7" name="TekstniOkvir 6"/>
          <p:cNvSpPr txBox="1"/>
          <p:nvPr/>
        </p:nvSpPr>
        <p:spPr>
          <a:xfrm rot="450104">
            <a:off x="9727171" y="2040487"/>
            <a:ext cx="2161310" cy="1015663"/>
          </a:xfrm>
          <a:prstGeom prst="rect">
            <a:avLst/>
          </a:prstGeom>
          <a:noFill/>
        </p:spPr>
        <p:txBody>
          <a:bodyPr wrap="square" rtlCol="0">
            <a:spAutoFit/>
          </a:bodyPr>
          <a:lstStyle/>
          <a:p>
            <a:r>
              <a:rPr lang="hr-HR" sz="6000" dirty="0" smtClean="0">
                <a:solidFill>
                  <a:srgbClr val="CC5D12"/>
                </a:solidFill>
              </a:rPr>
              <a:t>šareni</a:t>
            </a:r>
            <a:endParaRPr lang="hr-HR" sz="6000" dirty="0">
              <a:solidFill>
                <a:srgbClr val="CC5D12"/>
              </a:solidFill>
            </a:endParaRPr>
          </a:p>
        </p:txBody>
      </p:sp>
      <p:sp>
        <p:nvSpPr>
          <p:cNvPr id="8" name="TekstniOkvir 7"/>
          <p:cNvSpPr txBox="1"/>
          <p:nvPr/>
        </p:nvSpPr>
        <p:spPr>
          <a:xfrm>
            <a:off x="9811579" y="3250545"/>
            <a:ext cx="2161310" cy="1015663"/>
          </a:xfrm>
          <a:prstGeom prst="rect">
            <a:avLst/>
          </a:prstGeom>
          <a:noFill/>
        </p:spPr>
        <p:txBody>
          <a:bodyPr wrap="square" rtlCol="0">
            <a:spAutoFit/>
          </a:bodyPr>
          <a:lstStyle/>
          <a:p>
            <a:r>
              <a:rPr lang="hr-HR" sz="6000" dirty="0" err="1" smtClean="0">
                <a:solidFill>
                  <a:srgbClr val="CC5D12"/>
                </a:solidFill>
              </a:rPr>
              <a:t>Elmer</a:t>
            </a:r>
            <a:endParaRPr lang="hr-HR" sz="6000" dirty="0">
              <a:solidFill>
                <a:srgbClr val="CC5D12"/>
              </a:solidFill>
            </a:endParaRPr>
          </a:p>
        </p:txBody>
      </p:sp>
      <p:sp>
        <p:nvSpPr>
          <p:cNvPr id="9" name="TekstniOkvir 8"/>
          <p:cNvSpPr txBox="1"/>
          <p:nvPr/>
        </p:nvSpPr>
        <p:spPr>
          <a:xfrm rot="21243729">
            <a:off x="9642763" y="4628846"/>
            <a:ext cx="2330126" cy="1938992"/>
          </a:xfrm>
          <a:prstGeom prst="rect">
            <a:avLst/>
          </a:prstGeom>
          <a:noFill/>
        </p:spPr>
        <p:txBody>
          <a:bodyPr wrap="square" rtlCol="0">
            <a:spAutoFit/>
          </a:bodyPr>
          <a:lstStyle/>
          <a:p>
            <a:r>
              <a:rPr lang="hr-HR" sz="6000" dirty="0">
                <a:solidFill>
                  <a:srgbClr val="CC5D12"/>
                </a:solidFill>
              </a:rPr>
              <a:t>s</a:t>
            </a:r>
            <a:r>
              <a:rPr lang="hr-HR" sz="6000" dirty="0" smtClean="0">
                <a:solidFill>
                  <a:srgbClr val="CC5D12"/>
                </a:solidFill>
              </a:rPr>
              <a:t>mijeh i šalu</a:t>
            </a:r>
            <a:endParaRPr lang="hr-HR" sz="6000" dirty="0">
              <a:solidFill>
                <a:srgbClr val="CC5D12"/>
              </a:solidFill>
            </a:endParaRPr>
          </a:p>
        </p:txBody>
      </p:sp>
      <p:sp>
        <p:nvSpPr>
          <p:cNvPr id="10" name="TekstniOkvir 9"/>
          <p:cNvSpPr txBox="1"/>
          <p:nvPr/>
        </p:nvSpPr>
        <p:spPr>
          <a:xfrm>
            <a:off x="810486" y="581385"/>
            <a:ext cx="2514600" cy="1015663"/>
          </a:xfrm>
          <a:prstGeom prst="rect">
            <a:avLst/>
          </a:prstGeom>
          <a:noFill/>
        </p:spPr>
        <p:txBody>
          <a:bodyPr wrap="square" rtlCol="0">
            <a:spAutoFit/>
          </a:bodyPr>
          <a:lstStyle/>
          <a:p>
            <a:r>
              <a:rPr lang="hr-HR" sz="6000" dirty="0" smtClean="0">
                <a:solidFill>
                  <a:schemeClr val="accent5">
                    <a:lumMod val="50000"/>
                  </a:schemeClr>
                </a:solidFill>
              </a:rPr>
              <a:t>ELMER</a:t>
            </a:r>
            <a:endParaRPr lang="hr-HR" sz="6000" dirty="0">
              <a:solidFill>
                <a:schemeClr val="accent5">
                  <a:lumMod val="50000"/>
                </a:schemeClr>
              </a:solidFill>
            </a:endParaRPr>
          </a:p>
        </p:txBody>
      </p:sp>
      <p:sp>
        <p:nvSpPr>
          <p:cNvPr id="11" name="TekstniOkvir 10"/>
          <p:cNvSpPr txBox="1"/>
          <p:nvPr/>
        </p:nvSpPr>
        <p:spPr>
          <a:xfrm>
            <a:off x="3803073" y="2275812"/>
            <a:ext cx="4738254" cy="1015663"/>
          </a:xfrm>
          <a:prstGeom prst="rect">
            <a:avLst/>
          </a:prstGeom>
          <a:noFill/>
        </p:spPr>
        <p:txBody>
          <a:bodyPr wrap="square" rtlCol="0">
            <a:spAutoFit/>
          </a:bodyPr>
          <a:lstStyle/>
          <a:p>
            <a:r>
              <a:rPr lang="hr-HR" sz="6000" dirty="0" smtClean="0">
                <a:solidFill>
                  <a:schemeClr val="accent5">
                    <a:lumMod val="50000"/>
                  </a:schemeClr>
                </a:solidFill>
              </a:rPr>
              <a:t>SMIJEH I ŠALU</a:t>
            </a:r>
            <a:endParaRPr lang="hr-HR" sz="6000" dirty="0">
              <a:solidFill>
                <a:schemeClr val="accent5">
                  <a:lumMod val="50000"/>
                </a:schemeClr>
              </a:solidFill>
            </a:endParaRPr>
          </a:p>
        </p:txBody>
      </p:sp>
      <p:sp>
        <p:nvSpPr>
          <p:cNvPr id="12" name="TekstniOkvir 11"/>
          <p:cNvSpPr txBox="1"/>
          <p:nvPr/>
        </p:nvSpPr>
        <p:spPr>
          <a:xfrm>
            <a:off x="4135581" y="3970241"/>
            <a:ext cx="2576946" cy="1015663"/>
          </a:xfrm>
          <a:prstGeom prst="rect">
            <a:avLst/>
          </a:prstGeom>
          <a:noFill/>
        </p:spPr>
        <p:txBody>
          <a:bodyPr wrap="square" rtlCol="0">
            <a:spAutoFit/>
          </a:bodyPr>
          <a:lstStyle/>
          <a:p>
            <a:r>
              <a:rPr lang="hr-HR" sz="6000" dirty="0" smtClean="0">
                <a:solidFill>
                  <a:schemeClr val="accent5">
                    <a:lumMod val="50000"/>
                  </a:schemeClr>
                </a:solidFill>
              </a:rPr>
              <a:t>ŠARENI</a:t>
            </a:r>
            <a:endParaRPr lang="hr-HR" sz="6000" dirty="0">
              <a:solidFill>
                <a:schemeClr val="accent5">
                  <a:lumMod val="50000"/>
                </a:schemeClr>
              </a:solidFill>
            </a:endParaRPr>
          </a:p>
        </p:txBody>
      </p:sp>
      <p:sp>
        <p:nvSpPr>
          <p:cNvPr id="13" name="TekstniOkvir 12"/>
          <p:cNvSpPr txBox="1"/>
          <p:nvPr/>
        </p:nvSpPr>
        <p:spPr>
          <a:xfrm>
            <a:off x="6317673" y="5551390"/>
            <a:ext cx="2431472" cy="1015663"/>
          </a:xfrm>
          <a:prstGeom prst="rect">
            <a:avLst/>
          </a:prstGeom>
          <a:noFill/>
        </p:spPr>
        <p:txBody>
          <a:bodyPr wrap="square" rtlCol="0">
            <a:spAutoFit/>
          </a:bodyPr>
          <a:lstStyle/>
          <a:p>
            <a:r>
              <a:rPr lang="hr-HR" sz="6000" dirty="0" smtClean="0">
                <a:solidFill>
                  <a:schemeClr val="accent5">
                    <a:lumMod val="50000"/>
                  </a:schemeClr>
                </a:solidFill>
              </a:rPr>
              <a:t>KRPICA</a:t>
            </a:r>
            <a:endParaRPr lang="hr-HR" sz="6000" dirty="0">
              <a:solidFill>
                <a:schemeClr val="accent5">
                  <a:lumMod val="50000"/>
                </a:schemeClr>
              </a:solidFill>
            </a:endParaRPr>
          </a:p>
        </p:txBody>
      </p:sp>
    </p:spTree>
    <p:extLst>
      <p:ext uri="{BB962C8B-B14F-4D97-AF65-F5344CB8AC3E}">
        <p14:creationId xmlns:p14="http://schemas.microsoft.com/office/powerpoint/2010/main" val="45856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6"/>
                                        </p:tgtEl>
                                      </p:cBhvr>
                                    </p:animEffect>
                                    <p:set>
                                      <p:cBhvr>
                                        <p:cTn id="43" dur="1" fill="hold">
                                          <p:stCondLst>
                                            <p:cond delay="499"/>
                                          </p:stCondLst>
                                        </p:cTn>
                                        <p:tgtEl>
                                          <p:spTgt spid="6"/>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249376" y="1123133"/>
            <a:ext cx="9642770" cy="101566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IAKO  SU  SE  MEĐUSOBNO                    </a:t>
            </a:r>
            <a:endParaRPr lang="hr-HR" sz="6000" dirty="0">
              <a:solidFill>
                <a:schemeClr val="accent5">
                  <a:lumMod val="50000"/>
                </a:schemeClr>
              </a:solidFill>
            </a:endParaRPr>
          </a:p>
        </p:txBody>
      </p:sp>
      <p:sp>
        <p:nvSpPr>
          <p:cNvPr id="3" name="TekstniOkvir 2"/>
          <p:cNvSpPr txBox="1"/>
          <p:nvPr/>
        </p:nvSpPr>
        <p:spPr>
          <a:xfrm>
            <a:off x="398313" y="4666841"/>
            <a:ext cx="9784778" cy="101566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I SVI SU </a:t>
            </a:r>
            <a:r>
              <a:rPr lang="hr-HR" sz="6000" dirty="0">
                <a:solidFill>
                  <a:schemeClr val="accent5">
                    <a:lumMod val="50000"/>
                  </a:schemeClr>
                </a:solidFill>
              </a:rPr>
              <a:t>BILI </a:t>
            </a:r>
            <a:r>
              <a:rPr lang="hr-HR" sz="6000" dirty="0" smtClean="0">
                <a:solidFill>
                  <a:schemeClr val="accent5">
                    <a:lumMod val="50000"/>
                  </a:schemeClr>
                </a:solidFill>
              </a:rPr>
              <a:t>                     BOJE.</a:t>
            </a:r>
            <a:endParaRPr lang="hr-HR" sz="6000" dirty="0">
              <a:solidFill>
                <a:schemeClr val="accent5">
                  <a:lumMod val="50000"/>
                </a:schemeClr>
              </a:solidFill>
            </a:endParaRPr>
          </a:p>
        </p:txBody>
      </p:sp>
      <p:sp>
        <p:nvSpPr>
          <p:cNvPr id="5" name="TekstniOkvir 4"/>
          <p:cNvSpPr txBox="1"/>
          <p:nvPr/>
        </p:nvSpPr>
        <p:spPr>
          <a:xfrm>
            <a:off x="249375" y="2894987"/>
            <a:ext cx="11533916" cy="1015663"/>
          </a:xfrm>
          <a:prstGeom prst="rect">
            <a:avLst/>
          </a:prstGeom>
          <a:noFill/>
        </p:spPr>
        <p:txBody>
          <a:bodyPr wrap="square" rtlCol="0">
            <a:spAutoFit/>
          </a:bodyPr>
          <a:lstStyle/>
          <a:p>
            <a:r>
              <a:rPr lang="hr-HR" sz="6000" dirty="0" smtClean="0">
                <a:solidFill>
                  <a:schemeClr val="accent5">
                    <a:lumMod val="50000"/>
                  </a:schemeClr>
                </a:solidFill>
              </a:rPr>
              <a:t>                          , SVI </a:t>
            </a:r>
            <a:r>
              <a:rPr lang="hr-HR" sz="6000" dirty="0">
                <a:solidFill>
                  <a:schemeClr val="accent5">
                    <a:lumMod val="50000"/>
                  </a:schemeClr>
                </a:solidFill>
              </a:rPr>
              <a:t>SU BILI</a:t>
            </a:r>
          </a:p>
        </p:txBody>
      </p:sp>
      <p:sp>
        <p:nvSpPr>
          <p:cNvPr id="6" name="TekstniOkvir 5"/>
          <p:cNvSpPr txBox="1"/>
          <p:nvPr/>
        </p:nvSpPr>
        <p:spPr>
          <a:xfrm>
            <a:off x="8769924" y="2894987"/>
            <a:ext cx="2826333"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 SRETNI</a:t>
            </a:r>
            <a:endParaRPr lang="hr-HR" sz="6000" dirty="0">
              <a:solidFill>
                <a:schemeClr val="accent5">
                  <a:lumMod val="50000"/>
                </a:schemeClr>
              </a:solidFill>
            </a:endParaRPr>
          </a:p>
        </p:txBody>
      </p:sp>
      <p:sp>
        <p:nvSpPr>
          <p:cNvPr id="7" name="TekstniOkvir 6"/>
          <p:cNvSpPr txBox="1"/>
          <p:nvPr/>
        </p:nvSpPr>
        <p:spPr>
          <a:xfrm>
            <a:off x="249375" y="2801415"/>
            <a:ext cx="448888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 RAZLIKOVALI</a:t>
            </a:r>
            <a:endParaRPr lang="hr-HR" sz="6000" dirty="0">
              <a:solidFill>
                <a:schemeClr val="accent5">
                  <a:lumMod val="50000"/>
                </a:schemeClr>
              </a:solidFill>
            </a:endParaRPr>
          </a:p>
        </p:txBody>
      </p:sp>
      <p:sp>
        <p:nvSpPr>
          <p:cNvPr id="8" name="TekstniOkvir 7"/>
          <p:cNvSpPr txBox="1"/>
          <p:nvPr/>
        </p:nvSpPr>
        <p:spPr>
          <a:xfrm>
            <a:off x="4374569" y="4666840"/>
            <a:ext cx="3283528"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 JEDNAKE</a:t>
            </a:r>
            <a:endParaRPr lang="hr-HR" sz="6000" dirty="0">
              <a:solidFill>
                <a:schemeClr val="accent5">
                  <a:lumMod val="50000"/>
                </a:schemeClr>
              </a:solidFill>
            </a:endParaRPr>
          </a:p>
        </p:txBody>
      </p:sp>
    </p:spTree>
    <p:extLst>
      <p:ext uri="{BB962C8B-B14F-4D97-AF65-F5344CB8AC3E}">
        <p14:creationId xmlns:p14="http://schemas.microsoft.com/office/powerpoint/2010/main" val="360973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rot="21086253">
            <a:off x="602669" y="1664386"/>
            <a:ext cx="251460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 dobar</a:t>
            </a:r>
            <a:endParaRPr lang="hr-HR" sz="6000" dirty="0">
              <a:solidFill>
                <a:schemeClr val="accent5">
                  <a:lumMod val="50000"/>
                </a:schemeClr>
              </a:solidFill>
            </a:endParaRPr>
          </a:p>
        </p:txBody>
      </p:sp>
      <p:sp>
        <p:nvSpPr>
          <p:cNvPr id="3" name="TekstniOkvir 2"/>
          <p:cNvSpPr txBox="1"/>
          <p:nvPr/>
        </p:nvSpPr>
        <p:spPr>
          <a:xfrm>
            <a:off x="4720558" y="1059365"/>
            <a:ext cx="251460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 veseo</a:t>
            </a:r>
            <a:endParaRPr lang="hr-HR" sz="6000" dirty="0">
              <a:solidFill>
                <a:schemeClr val="accent5">
                  <a:lumMod val="50000"/>
                </a:schemeClr>
              </a:solidFill>
            </a:endParaRPr>
          </a:p>
        </p:txBody>
      </p:sp>
      <p:sp>
        <p:nvSpPr>
          <p:cNvPr id="4" name="TekstniOkvir 3"/>
          <p:cNvSpPr txBox="1"/>
          <p:nvPr/>
        </p:nvSpPr>
        <p:spPr>
          <a:xfrm rot="498709">
            <a:off x="8423561" y="2075029"/>
            <a:ext cx="32350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 neobičan</a:t>
            </a:r>
            <a:endParaRPr lang="hr-HR" sz="6000" dirty="0">
              <a:solidFill>
                <a:schemeClr val="accent5">
                  <a:lumMod val="50000"/>
                </a:schemeClr>
              </a:solidFill>
            </a:endParaRPr>
          </a:p>
        </p:txBody>
      </p:sp>
      <p:sp>
        <p:nvSpPr>
          <p:cNvPr id="5" name="TekstniOkvir 4"/>
          <p:cNvSpPr txBox="1"/>
          <p:nvPr/>
        </p:nvSpPr>
        <p:spPr>
          <a:xfrm rot="911274">
            <a:off x="1454721" y="4883221"/>
            <a:ext cx="290946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 drukčiji</a:t>
            </a:r>
            <a:endParaRPr lang="hr-HR" sz="6000" dirty="0">
              <a:solidFill>
                <a:schemeClr val="accent5">
                  <a:lumMod val="50000"/>
                </a:schemeClr>
              </a:solidFill>
            </a:endParaRPr>
          </a:p>
        </p:txBody>
      </p:sp>
      <p:sp>
        <p:nvSpPr>
          <p:cNvPr id="6" name="TekstniOkvir 5"/>
          <p:cNvSpPr txBox="1"/>
          <p:nvPr/>
        </p:nvSpPr>
        <p:spPr>
          <a:xfrm rot="20913183">
            <a:off x="7109839" y="4883220"/>
            <a:ext cx="251460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sz="6000" dirty="0" smtClean="0">
                <a:solidFill>
                  <a:schemeClr val="accent5">
                    <a:lumMod val="50000"/>
                  </a:schemeClr>
                </a:solidFill>
              </a:rPr>
              <a:t>  šaren</a:t>
            </a:r>
            <a:endParaRPr lang="hr-HR" sz="6000" dirty="0">
              <a:solidFill>
                <a:schemeClr val="accent5">
                  <a:lumMod val="50000"/>
                </a:schemeClr>
              </a:solidFill>
            </a:endParaRPr>
          </a:p>
        </p:txBody>
      </p:sp>
      <p:pic>
        <p:nvPicPr>
          <p:cNvPr id="7" name="Picture 5" descr="C:\Users\Anton\AppData\Local\Temp\$$_F2E6\2 dio\slon01.tif"/>
          <p:cNvPicPr/>
          <p:nvPr/>
        </p:nvPicPr>
        <p:blipFill rotWithShape="1">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l="21694" t="7859" r="20990" b="11107"/>
          <a:stretch/>
        </p:blipFill>
        <p:spPr bwMode="auto">
          <a:xfrm>
            <a:off x="4720558" y="2312188"/>
            <a:ext cx="2313505" cy="3078863"/>
          </a:xfrm>
          <a:prstGeom prst="rect">
            <a:avLst/>
          </a:prstGeom>
          <a:noFill/>
        </p:spPr>
      </p:pic>
    </p:spTree>
    <p:extLst>
      <p:ext uri="{BB962C8B-B14F-4D97-AF65-F5344CB8AC3E}">
        <p14:creationId xmlns:p14="http://schemas.microsoft.com/office/powerpoint/2010/main" val="228444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183</Words>
  <Application>Microsoft Office PowerPoint</Application>
  <PresentationFormat>Custom</PresentationFormat>
  <Paragraphs>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Tema sustava Office</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ELMER</dc:title>
  <dc:creator>Jadranka Jurić</dc:creator>
  <cp:lastModifiedBy>Hecimovic</cp:lastModifiedBy>
  <cp:revision>7</cp:revision>
  <dcterms:created xsi:type="dcterms:W3CDTF">2019-07-20T12:22:10Z</dcterms:created>
  <dcterms:modified xsi:type="dcterms:W3CDTF">2020-05-19T18:53:17Z</dcterms:modified>
</cp:coreProperties>
</file>