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70" d="100"/>
          <a:sy n="70" d="100"/>
        </p:scale>
        <p:origin x="-1542" y="-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1306-4196-47D1-B7E6-2D27554D4E7A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BD2-372E-46C7-AFC3-5FE646901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523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1306-4196-47D1-B7E6-2D27554D4E7A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BD2-372E-46C7-AFC3-5FE646901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372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1306-4196-47D1-B7E6-2D27554D4E7A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BD2-372E-46C7-AFC3-5FE646901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612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1306-4196-47D1-B7E6-2D27554D4E7A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BD2-372E-46C7-AFC3-5FE646901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529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1306-4196-47D1-B7E6-2D27554D4E7A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BD2-372E-46C7-AFC3-5FE646901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922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1306-4196-47D1-B7E6-2D27554D4E7A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BD2-372E-46C7-AFC3-5FE646901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61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1306-4196-47D1-B7E6-2D27554D4E7A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BD2-372E-46C7-AFC3-5FE646901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799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1306-4196-47D1-B7E6-2D27554D4E7A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BD2-372E-46C7-AFC3-5FE646901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022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1306-4196-47D1-B7E6-2D27554D4E7A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BD2-372E-46C7-AFC3-5FE646901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246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1306-4196-47D1-B7E6-2D27554D4E7A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BD2-372E-46C7-AFC3-5FE646901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260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1306-4196-47D1-B7E6-2D27554D4E7A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BD2-372E-46C7-AFC3-5FE646901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221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1306-4196-47D1-B7E6-2D27554D4E7A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2ABD2-372E-46C7-AFC3-5FE646901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06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24834" y="996285"/>
            <a:ext cx="6273421" cy="1067013"/>
          </a:xfrm>
        </p:spPr>
        <p:txBody>
          <a:bodyPr/>
          <a:lstStyle/>
          <a:p>
            <a:r>
              <a:rPr lang="hr-H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LJUDI IMAJU IMENA</a:t>
            </a:r>
            <a:endParaRPr lang="hr-HR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3248167" y="2456597"/>
            <a:ext cx="3957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PROVJERA ZA UČENJE</a:t>
            </a:r>
            <a:endParaRPr lang="hr-HR" sz="32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0442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1"/>
          <p:cNvSpPr>
            <a:spLocks noChangeArrowheads="1"/>
          </p:cNvSpPr>
          <p:nvPr/>
        </p:nvSpPr>
        <p:spPr bwMode="auto">
          <a:xfrm>
            <a:off x="336119" y="1723980"/>
            <a:ext cx="2925185" cy="116495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r-HR" sz="4000" dirty="0" smtClean="0"/>
              <a:t>Marko </a:t>
            </a:r>
            <a:r>
              <a:rPr lang="hr-HR" sz="4000" dirty="0" err="1" smtClean="0"/>
              <a:t>matić</a:t>
            </a:r>
            <a:endParaRPr lang="hr-HR" sz="4000" dirty="0"/>
          </a:p>
        </p:txBody>
      </p:sp>
      <p:sp>
        <p:nvSpPr>
          <p:cNvPr id="3" name="Rounded Rectangle 22"/>
          <p:cNvSpPr>
            <a:spLocks noChangeArrowheads="1"/>
          </p:cNvSpPr>
          <p:nvPr/>
        </p:nvSpPr>
        <p:spPr bwMode="auto">
          <a:xfrm>
            <a:off x="7327397" y="1704839"/>
            <a:ext cx="2738942" cy="111549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r-HR" sz="4000" dirty="0" smtClean="0"/>
              <a:t>Stela </a:t>
            </a:r>
            <a:r>
              <a:rPr lang="hr-HR" sz="4000" dirty="0" err="1" smtClean="0"/>
              <a:t>malek</a:t>
            </a:r>
            <a:endParaRPr lang="hr-HR" sz="4000" dirty="0"/>
          </a:p>
        </p:txBody>
      </p:sp>
      <p:sp>
        <p:nvSpPr>
          <p:cNvPr id="4" name="Rounded Rectangle 23"/>
          <p:cNvSpPr>
            <a:spLocks noChangeArrowheads="1"/>
          </p:cNvSpPr>
          <p:nvPr/>
        </p:nvSpPr>
        <p:spPr bwMode="auto">
          <a:xfrm>
            <a:off x="3667920" y="1733076"/>
            <a:ext cx="3247882" cy="113672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r-HR" sz="4000" dirty="0" smtClean="0"/>
              <a:t>Ljiljana Ljubek</a:t>
            </a:r>
            <a:endParaRPr lang="hr-HR" sz="4000" dirty="0"/>
          </a:p>
        </p:txBody>
      </p:sp>
      <p:sp>
        <p:nvSpPr>
          <p:cNvPr id="5" name="Rounded Rectangle 24"/>
          <p:cNvSpPr>
            <a:spLocks noChangeArrowheads="1"/>
          </p:cNvSpPr>
          <p:nvPr/>
        </p:nvSpPr>
        <p:spPr bwMode="auto">
          <a:xfrm>
            <a:off x="268720" y="3744714"/>
            <a:ext cx="3045691" cy="98113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r-HR" sz="4000" dirty="0" err="1" smtClean="0"/>
              <a:t>hrvoje</a:t>
            </a:r>
            <a:r>
              <a:rPr lang="hr-HR" sz="4000" dirty="0" smtClean="0"/>
              <a:t> </a:t>
            </a:r>
            <a:r>
              <a:rPr lang="hr-HR" sz="4000" dirty="0" err="1" smtClean="0"/>
              <a:t>hranić</a:t>
            </a:r>
            <a:endParaRPr lang="hr-HR" sz="4000" dirty="0"/>
          </a:p>
        </p:txBody>
      </p:sp>
      <p:sp>
        <p:nvSpPr>
          <p:cNvPr id="6" name="Rounded Rectangle 25"/>
          <p:cNvSpPr>
            <a:spLocks noChangeArrowheads="1"/>
          </p:cNvSpPr>
          <p:nvPr/>
        </p:nvSpPr>
        <p:spPr bwMode="auto">
          <a:xfrm>
            <a:off x="3980513" y="3773869"/>
            <a:ext cx="3031548" cy="98113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r-HR" sz="4000" dirty="0" smtClean="0"/>
              <a:t>Filip Filipović</a:t>
            </a:r>
            <a:endParaRPr lang="hr-HR" sz="4000" dirty="0"/>
          </a:p>
        </p:txBody>
      </p:sp>
      <p:sp>
        <p:nvSpPr>
          <p:cNvPr id="7" name="Rounded Rectangle 26"/>
          <p:cNvSpPr>
            <a:spLocks noChangeArrowheads="1"/>
          </p:cNvSpPr>
          <p:nvPr/>
        </p:nvSpPr>
        <p:spPr bwMode="auto">
          <a:xfrm>
            <a:off x="7794193" y="3725478"/>
            <a:ext cx="2272146" cy="95322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r-HR" sz="4000" dirty="0" smtClean="0"/>
              <a:t> </a:t>
            </a:r>
            <a:r>
              <a:rPr lang="hr-HR" sz="4000" dirty="0" err="1" smtClean="0"/>
              <a:t>ela</a:t>
            </a:r>
            <a:r>
              <a:rPr lang="hr-HR" sz="4000" dirty="0" smtClean="0"/>
              <a:t> </a:t>
            </a:r>
            <a:r>
              <a:rPr lang="hr-HR" sz="4000" dirty="0" err="1" smtClean="0"/>
              <a:t>Zibar</a:t>
            </a:r>
            <a:endParaRPr lang="hr-HR" sz="4000" dirty="0"/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10858430" y="2428465"/>
            <a:ext cx="769071" cy="1770135"/>
          </a:xfrm>
          <a:prstGeom prst="rect">
            <a:avLst/>
          </a:prstGeom>
          <a:solidFill>
            <a:srgbClr val="FFFFFF"/>
          </a:solidFill>
          <a:ln w="3175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Smiley Face 59"/>
          <p:cNvSpPr>
            <a:spLocks noChangeArrowheads="1"/>
          </p:cNvSpPr>
          <p:nvPr/>
        </p:nvSpPr>
        <p:spPr bwMode="auto">
          <a:xfrm>
            <a:off x="10848471" y="3404341"/>
            <a:ext cx="779030" cy="739056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3175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10858430" y="2489661"/>
            <a:ext cx="769071" cy="809192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3175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5" name="TekstniOkvir 14"/>
          <p:cNvSpPr txBox="1"/>
          <p:nvPr/>
        </p:nvSpPr>
        <p:spPr>
          <a:xfrm>
            <a:off x="724693" y="457199"/>
            <a:ext cx="8585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cap="small" dirty="0">
                <a:solidFill>
                  <a:schemeClr val="accent5">
                    <a:lumMod val="75000"/>
                  </a:schemeClr>
                </a:solidFill>
              </a:rPr>
              <a:t>1. OBOJI PRAVILNO NAPISANA IMENA I PREZIMENA</a:t>
            </a:r>
            <a:r>
              <a:rPr lang="hr-HR" sz="2800" cap="small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hr-H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49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60" t="10110" r="39527" b="21308"/>
          <a:stretch>
            <a:fillRect/>
          </a:stretch>
        </p:blipFill>
        <p:spPr bwMode="auto">
          <a:xfrm>
            <a:off x="1027660" y="1503331"/>
            <a:ext cx="1080135" cy="227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77" t="9591" r="32898" b="10965"/>
          <a:stretch/>
        </p:blipFill>
        <p:spPr bwMode="auto">
          <a:xfrm>
            <a:off x="3325091" y="1356573"/>
            <a:ext cx="1775518" cy="272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45" t="12015" r="34764" b="25118"/>
          <a:stretch>
            <a:fillRect/>
          </a:stretch>
        </p:blipFill>
        <p:spPr bwMode="auto">
          <a:xfrm>
            <a:off x="6026960" y="1503331"/>
            <a:ext cx="1205113" cy="227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0" t="13926" r="34764" b="28923"/>
          <a:stretch>
            <a:fillRect/>
          </a:stretch>
        </p:blipFill>
        <p:spPr bwMode="auto">
          <a:xfrm>
            <a:off x="8158424" y="1747806"/>
            <a:ext cx="1588249" cy="203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11005532" y="0"/>
            <a:ext cx="769071" cy="6858000"/>
          </a:xfrm>
          <a:prstGeom prst="rect">
            <a:avLst/>
          </a:prstGeom>
          <a:solidFill>
            <a:srgbClr val="FFFFFF"/>
          </a:solidFill>
          <a:ln w="3175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1005532" y="4599"/>
            <a:ext cx="769071" cy="809192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3175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01995" y="4076654"/>
            <a:ext cx="2131464" cy="18690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5400" dirty="0" smtClean="0"/>
              <a:t>Hana</a:t>
            </a:r>
          </a:p>
          <a:p>
            <a:pPr algn="ctr"/>
            <a:r>
              <a:rPr lang="hr-HR" sz="5400" dirty="0" smtClean="0"/>
              <a:t>Katić</a:t>
            </a:r>
            <a:endParaRPr lang="hr-HR" sz="5400" dirty="0"/>
          </a:p>
        </p:txBody>
      </p:sp>
      <p:sp>
        <p:nvSpPr>
          <p:cNvPr id="9" name="Pravokutnik 8"/>
          <p:cNvSpPr/>
          <p:nvPr/>
        </p:nvSpPr>
        <p:spPr>
          <a:xfrm>
            <a:off x="2969145" y="4076654"/>
            <a:ext cx="2131464" cy="18690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5400" dirty="0" smtClean="0"/>
              <a:t>Zlatko</a:t>
            </a:r>
          </a:p>
          <a:p>
            <a:pPr algn="ctr"/>
            <a:r>
              <a:rPr lang="hr-HR" sz="5400" dirty="0" smtClean="0"/>
              <a:t>Ivić</a:t>
            </a:r>
            <a:endParaRPr lang="hr-HR" sz="54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11048727" y="942421"/>
            <a:ext cx="769071" cy="809192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3175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11048727" y="1827403"/>
            <a:ext cx="769071" cy="809192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3175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11048727" y="2660197"/>
            <a:ext cx="769071" cy="809192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3175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5502766" y="4076654"/>
            <a:ext cx="2311198" cy="18690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5400" dirty="0" smtClean="0"/>
              <a:t>Suzana</a:t>
            </a:r>
          </a:p>
          <a:p>
            <a:pPr algn="ctr"/>
            <a:r>
              <a:rPr lang="hr-HR" sz="5400" dirty="0" smtClean="0"/>
              <a:t>Jurak</a:t>
            </a:r>
            <a:endParaRPr lang="hr-HR" sz="5400" dirty="0"/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11048727" y="3556621"/>
            <a:ext cx="769071" cy="809192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3175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11005531" y="4365813"/>
            <a:ext cx="769071" cy="809192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3175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8158424" y="4102251"/>
            <a:ext cx="2131464" cy="18690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5400" dirty="0" err="1" smtClean="0"/>
              <a:t>Fran</a:t>
            </a:r>
            <a:endParaRPr lang="hr-HR" sz="5400" dirty="0" smtClean="0"/>
          </a:p>
          <a:p>
            <a:pPr algn="ctr"/>
            <a:r>
              <a:rPr lang="hr-HR" sz="5400" dirty="0" smtClean="0"/>
              <a:t>Matić</a:t>
            </a:r>
            <a:endParaRPr lang="hr-HR" sz="5400" dirty="0"/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11005531" y="5308234"/>
            <a:ext cx="769071" cy="809192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3175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11027129" y="6151018"/>
            <a:ext cx="769071" cy="809192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3175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172621" y="378396"/>
            <a:ext cx="9906562" cy="46166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400" b="0" i="0" u="none" strike="noStrike" cap="none" normalizeH="0" baseline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PROČITAJ I NAPIŠI IMENA I PREZIMENA  DJECE VELIKIM I MALIM SLOVIMA. </a:t>
            </a:r>
            <a:endParaRPr kumimoji="0" lang="hr-HR" altLang="sr-Latn-RS" sz="2400" b="0" i="0" u="none" strike="noStrike" cap="none" normalizeH="0" baseline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50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7"/>
          <p:cNvSpPr>
            <a:spLocks noChangeArrowheads="1"/>
          </p:cNvSpPr>
          <p:nvPr/>
        </p:nvSpPr>
        <p:spPr bwMode="auto">
          <a:xfrm>
            <a:off x="807734" y="1422654"/>
            <a:ext cx="6185427" cy="93486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Dječak jure naučio je plivati.</a:t>
            </a:r>
            <a:endParaRPr kumimoji="0" lang="sr-Latn-RS" altLang="sr-Latn-R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ounded Rectangle 28"/>
          <p:cNvSpPr>
            <a:spLocks noChangeArrowheads="1"/>
          </p:cNvSpPr>
          <p:nvPr/>
        </p:nvSpPr>
        <p:spPr bwMode="auto">
          <a:xfrm>
            <a:off x="3461657" y="2717930"/>
            <a:ext cx="6170688" cy="94976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Dječak Jure naučio je plivati.</a:t>
            </a:r>
            <a:endParaRPr kumimoji="0" lang="sr-Latn-RS" altLang="sr-Latn-R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ounded Rectangle 29"/>
          <p:cNvSpPr>
            <a:spLocks noChangeArrowheads="1"/>
          </p:cNvSpPr>
          <p:nvPr/>
        </p:nvSpPr>
        <p:spPr bwMode="auto">
          <a:xfrm>
            <a:off x="1055042" y="4036387"/>
            <a:ext cx="6029551" cy="95602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dječak Jure naučio je plivati</a:t>
            </a:r>
            <a:endParaRPr kumimoji="0" lang="sr-Latn-RS" altLang="sr-Latn-R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ounded Rectangle 36"/>
          <p:cNvSpPr>
            <a:spLocks noChangeArrowheads="1"/>
          </p:cNvSpPr>
          <p:nvPr/>
        </p:nvSpPr>
        <p:spPr bwMode="auto">
          <a:xfrm>
            <a:off x="4291340" y="5268577"/>
            <a:ext cx="6357258" cy="99586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dječak Jure naučio je plivati.</a:t>
            </a:r>
            <a:endParaRPr kumimoji="0" lang="sr-Latn-RS" altLang="sr-Latn-R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820401" y="2425650"/>
            <a:ext cx="931534" cy="1084061"/>
          </a:xfrm>
          <a:prstGeom prst="rect">
            <a:avLst/>
          </a:prstGeom>
          <a:solidFill>
            <a:srgbClr val="FFFFFF"/>
          </a:solidFill>
          <a:ln w="3175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1" y="0"/>
            <a:ext cx="23333393" cy="1681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14319" y="317578"/>
            <a:ext cx="75109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OBOJI PRAVILNO NAPISANU REČENICU.</a:t>
            </a:r>
            <a:endParaRPr kumimoji="0" lang="hr-HR" altLang="sr-Latn-R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10938976" y="2505179"/>
            <a:ext cx="769071" cy="855754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3175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120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loud Callout 3"/>
          <p:cNvSpPr>
            <a:spLocks noChangeArrowheads="1"/>
          </p:cNvSpPr>
          <p:nvPr/>
        </p:nvSpPr>
        <p:spPr bwMode="auto">
          <a:xfrm>
            <a:off x="4231027" y="1523886"/>
            <a:ext cx="1024739" cy="771525"/>
          </a:xfrm>
          <a:prstGeom prst="cloudCallout">
            <a:avLst>
              <a:gd name="adj1" fmla="val -77190"/>
              <a:gd name="adj2" fmla="val -23769"/>
            </a:avLst>
          </a:prstGeom>
          <a:solidFill>
            <a:srgbClr val="FFFFFF"/>
          </a:solidFill>
          <a:ln w="127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graphicFrame>
        <p:nvGraphicFramePr>
          <p:cNvPr id="15" name="Tablic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221716"/>
              </p:ext>
            </p:extLst>
          </p:nvPr>
        </p:nvGraphicFramePr>
        <p:xfrm>
          <a:off x="2166143" y="1370311"/>
          <a:ext cx="7437396" cy="4805672"/>
        </p:xfrm>
        <a:graphic>
          <a:graphicData uri="http://schemas.openxmlformats.org/drawingml/2006/table">
            <a:tbl>
              <a:tblPr firstRow="1" firstCol="1" bandRow="1"/>
              <a:tblGrid>
                <a:gridCol w="5146861">
                  <a:extLst>
                    <a:ext uri="{9D8B030D-6E8A-4147-A177-3AD203B41FA5}">
                      <a16:colId xmlns="" xmlns:a16="http://schemas.microsoft.com/office/drawing/2014/main" val="3026544982"/>
                    </a:ext>
                  </a:extLst>
                </a:gridCol>
                <a:gridCol w="822966">
                  <a:extLst>
                    <a:ext uri="{9D8B030D-6E8A-4147-A177-3AD203B41FA5}">
                      <a16:colId xmlns="" xmlns:a16="http://schemas.microsoft.com/office/drawing/2014/main" val="1420858110"/>
                    </a:ext>
                  </a:extLst>
                </a:gridCol>
                <a:gridCol w="705163">
                  <a:extLst>
                    <a:ext uri="{9D8B030D-6E8A-4147-A177-3AD203B41FA5}">
                      <a16:colId xmlns="" xmlns:a16="http://schemas.microsoft.com/office/drawing/2014/main" val="3119630310"/>
                    </a:ext>
                  </a:extLst>
                </a:gridCol>
                <a:gridCol w="762406">
                  <a:extLst>
                    <a:ext uri="{9D8B030D-6E8A-4147-A177-3AD203B41FA5}">
                      <a16:colId xmlns="" xmlns:a16="http://schemas.microsoft.com/office/drawing/2014/main" val="4046315056"/>
                    </a:ext>
                  </a:extLst>
                </a:gridCol>
              </a:tblGrid>
              <a:tr h="1148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KAKO UČIM?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4BACC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4BACC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8451233"/>
                  </a:ext>
                </a:extLst>
              </a:tr>
              <a:tr h="5333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548DD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solidFill>
                            <a:srgbClr val="548DD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IZDVAJAM </a:t>
                      </a:r>
                      <a:r>
                        <a:rPr lang="en-US" sz="2000" dirty="0">
                          <a:solidFill>
                            <a:srgbClr val="548DD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TOČNO NAPISANO IME I PREZIME.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4BACC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35278130"/>
                  </a:ext>
                </a:extLst>
              </a:tr>
              <a:tr h="5333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4F81B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r-HR" sz="2000" dirty="0" smtClean="0">
                          <a:solidFill>
                            <a:srgbClr val="4F81B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PIŠEM </a:t>
                      </a:r>
                      <a:r>
                        <a:rPr lang="hr-HR" sz="2000" dirty="0">
                          <a:solidFill>
                            <a:srgbClr val="4F81B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PRAVILNO I UREDNO IME I PREZIME.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39174850"/>
                  </a:ext>
                </a:extLst>
              </a:tr>
              <a:tr h="5333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4F81B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r-HR" sz="2000" dirty="0" smtClean="0">
                          <a:solidFill>
                            <a:srgbClr val="4F81B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IZDVAJAM </a:t>
                      </a:r>
                      <a:r>
                        <a:rPr lang="hr-HR" sz="2000" dirty="0">
                          <a:solidFill>
                            <a:srgbClr val="4F81B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TOČNO NAPISANU REČENICU.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96083116"/>
                  </a:ext>
                </a:extLst>
              </a:tr>
              <a:tr h="5333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4F81B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r-HR" sz="2000" dirty="0" smtClean="0">
                          <a:solidFill>
                            <a:srgbClr val="4F81B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RAZUMIJEM </a:t>
                      </a:r>
                      <a:r>
                        <a:rPr lang="hr-HR" sz="2000" dirty="0">
                          <a:solidFill>
                            <a:srgbClr val="4F81B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ZADATAK.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34255642"/>
                  </a:ext>
                </a:extLst>
              </a:tr>
              <a:tr h="5333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4F81B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r-HR" sz="2000" dirty="0" smtClean="0">
                          <a:solidFill>
                            <a:srgbClr val="4F81B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</a:t>
                      </a:r>
                      <a:r>
                        <a:rPr lang="hr-HR" sz="2000" dirty="0">
                          <a:solidFill>
                            <a:srgbClr val="4F81B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SAMA ČITAM SVAKI DAN.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12509820"/>
                  </a:ext>
                </a:extLst>
              </a:tr>
              <a:tr h="5333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4F81B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r-HR" sz="2000" dirty="0" smtClean="0">
                          <a:solidFill>
                            <a:srgbClr val="4F81B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SVAKI </a:t>
                      </a:r>
                      <a:r>
                        <a:rPr lang="hr-HR" sz="2000" dirty="0">
                          <a:solidFill>
                            <a:srgbClr val="4F81B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 DAN ČITAJU UKUĆANI. (20 MINUTA</a:t>
                      </a:r>
                      <a:r>
                        <a:rPr lang="hr-HR" sz="2000" dirty="0" smtClean="0">
                          <a:solidFill>
                            <a:srgbClr val="4F81B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37958288"/>
                  </a:ext>
                </a:extLst>
              </a:tr>
            </a:tbl>
          </a:graphicData>
        </a:graphic>
      </p:graphicFrame>
      <p:pic>
        <p:nvPicPr>
          <p:cNvPr id="18" name="Slika 17" descr="Povezana slika"/>
          <p:cNvPicPr/>
          <p:nvPr/>
        </p:nvPicPr>
        <p:blipFill>
          <a:blip r:embed="rId2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970" y="2018264"/>
            <a:ext cx="238125" cy="2254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Množenje 12"/>
          <p:cNvSpPr>
            <a:spLocks/>
          </p:cNvSpPr>
          <p:nvPr/>
        </p:nvSpPr>
        <p:spPr bwMode="auto">
          <a:xfrm>
            <a:off x="8219732" y="1890598"/>
            <a:ext cx="314325" cy="266700"/>
          </a:xfrm>
          <a:custGeom>
            <a:avLst/>
            <a:gdLst>
              <a:gd name="T0" fmla="*/ 55201 w 314325"/>
              <a:gd name="T1" fmla="*/ 87970 h 266700"/>
              <a:gd name="T2" fmla="*/ 95785 w 314325"/>
              <a:gd name="T3" fmla="*/ 40139 h 266700"/>
              <a:gd name="T4" fmla="*/ 157163 w 314325"/>
              <a:gd name="T5" fmla="*/ 92217 h 266700"/>
              <a:gd name="T6" fmla="*/ 218540 w 314325"/>
              <a:gd name="T7" fmla="*/ 40139 h 266700"/>
              <a:gd name="T8" fmla="*/ 259124 w 314325"/>
              <a:gd name="T9" fmla="*/ 87970 h 266700"/>
              <a:gd name="T10" fmla="*/ 205640 w 314325"/>
              <a:gd name="T11" fmla="*/ 133350 h 266700"/>
              <a:gd name="T12" fmla="*/ 259124 w 314325"/>
              <a:gd name="T13" fmla="*/ 178730 h 266700"/>
              <a:gd name="T14" fmla="*/ 218540 w 314325"/>
              <a:gd name="T15" fmla="*/ 226561 h 266700"/>
              <a:gd name="T16" fmla="*/ 157163 w 314325"/>
              <a:gd name="T17" fmla="*/ 174483 h 266700"/>
              <a:gd name="T18" fmla="*/ 95785 w 314325"/>
              <a:gd name="T19" fmla="*/ 226561 h 266700"/>
              <a:gd name="T20" fmla="*/ 55201 w 314325"/>
              <a:gd name="T21" fmla="*/ 178730 h 266700"/>
              <a:gd name="T22" fmla="*/ 108685 w 314325"/>
              <a:gd name="T23" fmla="*/ 133350 h 266700"/>
              <a:gd name="T24" fmla="*/ 55201 w 314325"/>
              <a:gd name="T25" fmla="*/ 87970 h 2667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14325" h="266700">
                <a:moveTo>
                  <a:pt x="55201" y="87970"/>
                </a:moveTo>
                <a:lnTo>
                  <a:pt x="95785" y="40139"/>
                </a:lnTo>
                <a:lnTo>
                  <a:pt x="157163" y="92217"/>
                </a:lnTo>
                <a:lnTo>
                  <a:pt x="218540" y="40139"/>
                </a:lnTo>
                <a:lnTo>
                  <a:pt x="259124" y="87970"/>
                </a:lnTo>
                <a:lnTo>
                  <a:pt x="205640" y="133350"/>
                </a:lnTo>
                <a:lnTo>
                  <a:pt x="259124" y="178730"/>
                </a:lnTo>
                <a:lnTo>
                  <a:pt x="218540" y="226561"/>
                </a:lnTo>
                <a:lnTo>
                  <a:pt x="157163" y="174483"/>
                </a:lnTo>
                <a:lnTo>
                  <a:pt x="95785" y="226561"/>
                </a:lnTo>
                <a:lnTo>
                  <a:pt x="55201" y="178730"/>
                </a:lnTo>
                <a:lnTo>
                  <a:pt x="108685" y="133350"/>
                </a:lnTo>
                <a:lnTo>
                  <a:pt x="55201" y="8797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7" name="Množenje 15"/>
          <p:cNvSpPr>
            <a:spLocks/>
          </p:cNvSpPr>
          <p:nvPr/>
        </p:nvSpPr>
        <p:spPr bwMode="auto">
          <a:xfrm>
            <a:off x="9062584" y="1847346"/>
            <a:ext cx="323850" cy="257175"/>
          </a:xfrm>
          <a:custGeom>
            <a:avLst/>
            <a:gdLst>
              <a:gd name="T0" fmla="*/ 58973 w 323850"/>
              <a:gd name="T1" fmla="*/ 85451 h 257175"/>
              <a:gd name="T2" fmla="*/ 96589 w 323850"/>
              <a:gd name="T3" fmla="*/ 38083 h 257175"/>
              <a:gd name="T4" fmla="*/ 161925 w 323850"/>
              <a:gd name="T5" fmla="*/ 89967 h 257175"/>
              <a:gd name="T6" fmla="*/ 227261 w 323850"/>
              <a:gd name="T7" fmla="*/ 38083 h 257175"/>
              <a:gd name="T8" fmla="*/ 264877 w 323850"/>
              <a:gd name="T9" fmla="*/ 85451 h 257175"/>
              <a:gd name="T10" fmla="*/ 210558 w 323850"/>
              <a:gd name="T11" fmla="*/ 128588 h 257175"/>
              <a:gd name="T12" fmla="*/ 264877 w 323850"/>
              <a:gd name="T13" fmla="*/ 171724 h 257175"/>
              <a:gd name="T14" fmla="*/ 227261 w 323850"/>
              <a:gd name="T15" fmla="*/ 219092 h 257175"/>
              <a:gd name="T16" fmla="*/ 161925 w 323850"/>
              <a:gd name="T17" fmla="*/ 167208 h 257175"/>
              <a:gd name="T18" fmla="*/ 96589 w 323850"/>
              <a:gd name="T19" fmla="*/ 219092 h 257175"/>
              <a:gd name="T20" fmla="*/ 58973 w 323850"/>
              <a:gd name="T21" fmla="*/ 171724 h 257175"/>
              <a:gd name="T22" fmla="*/ 113292 w 323850"/>
              <a:gd name="T23" fmla="*/ 128588 h 257175"/>
              <a:gd name="T24" fmla="*/ 58973 w 323850"/>
              <a:gd name="T25" fmla="*/ 85451 h 2571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23850" h="257175">
                <a:moveTo>
                  <a:pt x="58973" y="85451"/>
                </a:moveTo>
                <a:lnTo>
                  <a:pt x="96589" y="38083"/>
                </a:lnTo>
                <a:lnTo>
                  <a:pt x="161925" y="89967"/>
                </a:lnTo>
                <a:lnTo>
                  <a:pt x="227261" y="38083"/>
                </a:lnTo>
                <a:lnTo>
                  <a:pt x="264877" y="85451"/>
                </a:lnTo>
                <a:lnTo>
                  <a:pt x="210558" y="128588"/>
                </a:lnTo>
                <a:lnTo>
                  <a:pt x="264877" y="171724"/>
                </a:lnTo>
                <a:lnTo>
                  <a:pt x="227261" y="219092"/>
                </a:lnTo>
                <a:lnTo>
                  <a:pt x="161925" y="167208"/>
                </a:lnTo>
                <a:lnTo>
                  <a:pt x="96589" y="219092"/>
                </a:lnTo>
                <a:lnTo>
                  <a:pt x="58973" y="171724"/>
                </a:lnTo>
                <a:lnTo>
                  <a:pt x="113292" y="128588"/>
                </a:lnTo>
                <a:lnTo>
                  <a:pt x="58973" y="85451"/>
                </a:lnTo>
                <a:close/>
              </a:path>
            </a:pathLst>
          </a:custGeom>
          <a:solidFill>
            <a:srgbClr val="548DD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143" name="Slika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8" t="6769" r="27368" b="22256"/>
          <a:stretch>
            <a:fillRect/>
          </a:stretch>
        </p:blipFill>
        <p:spPr bwMode="auto">
          <a:xfrm>
            <a:off x="3389653" y="1588180"/>
            <a:ext cx="373062" cy="64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4" name="Slika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52" t="10461" r="34068" b="21642"/>
          <a:stretch>
            <a:fillRect/>
          </a:stretch>
        </p:blipFill>
        <p:spPr bwMode="auto">
          <a:xfrm>
            <a:off x="5809627" y="1603809"/>
            <a:ext cx="31115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Slika 22" descr="Povezana slika"/>
          <p:cNvPicPr/>
          <p:nvPr/>
        </p:nvPicPr>
        <p:blipFill>
          <a:blip r:embed="rId5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4" y="766585"/>
            <a:ext cx="376237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Elipsa 2063"/>
          <p:cNvSpPr>
            <a:spLocks noChangeArrowheads="1"/>
          </p:cNvSpPr>
          <p:nvPr/>
        </p:nvSpPr>
        <p:spPr bwMode="auto">
          <a:xfrm>
            <a:off x="5624316" y="1781674"/>
            <a:ext cx="104775" cy="95250"/>
          </a:xfrm>
          <a:prstGeom prst="ellipse">
            <a:avLst/>
          </a:prstGeom>
          <a:solidFill>
            <a:srgbClr val="FFFFFF"/>
          </a:solidFill>
          <a:ln w="3175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0" name="Elipsa 2066"/>
          <p:cNvSpPr>
            <a:spLocks noChangeArrowheads="1"/>
          </p:cNvSpPr>
          <p:nvPr/>
        </p:nvSpPr>
        <p:spPr bwMode="auto">
          <a:xfrm>
            <a:off x="5466022" y="1818122"/>
            <a:ext cx="133350" cy="123825"/>
          </a:xfrm>
          <a:prstGeom prst="ellipse">
            <a:avLst/>
          </a:prstGeom>
          <a:solidFill>
            <a:srgbClr val="FFFFFF"/>
          </a:solidFill>
          <a:ln w="3175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1" name="Elipsa 38"/>
          <p:cNvSpPr>
            <a:spLocks noChangeArrowheads="1"/>
          </p:cNvSpPr>
          <p:nvPr/>
        </p:nvSpPr>
        <p:spPr bwMode="auto">
          <a:xfrm>
            <a:off x="5235805" y="1819161"/>
            <a:ext cx="152400" cy="142875"/>
          </a:xfrm>
          <a:prstGeom prst="ellipse">
            <a:avLst/>
          </a:prstGeom>
          <a:solidFill>
            <a:srgbClr val="FFFFFF"/>
          </a:solidFill>
          <a:ln w="3175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4" name="Množenje 2068"/>
          <p:cNvSpPr>
            <a:spLocks/>
          </p:cNvSpPr>
          <p:nvPr/>
        </p:nvSpPr>
        <p:spPr bwMode="auto">
          <a:xfrm>
            <a:off x="4743396" y="655715"/>
            <a:ext cx="314325" cy="311150"/>
          </a:xfrm>
          <a:custGeom>
            <a:avLst/>
            <a:gdLst>
              <a:gd name="T0" fmla="*/ 55201 w 314325"/>
              <a:gd name="T1" fmla="*/ 87970 h 266700"/>
              <a:gd name="T2" fmla="*/ 95785 w 314325"/>
              <a:gd name="T3" fmla="*/ 40139 h 266700"/>
              <a:gd name="T4" fmla="*/ 157163 w 314325"/>
              <a:gd name="T5" fmla="*/ 92217 h 266700"/>
              <a:gd name="T6" fmla="*/ 218540 w 314325"/>
              <a:gd name="T7" fmla="*/ 40139 h 266700"/>
              <a:gd name="T8" fmla="*/ 259124 w 314325"/>
              <a:gd name="T9" fmla="*/ 87970 h 266700"/>
              <a:gd name="T10" fmla="*/ 205640 w 314325"/>
              <a:gd name="T11" fmla="*/ 133350 h 266700"/>
              <a:gd name="T12" fmla="*/ 259124 w 314325"/>
              <a:gd name="T13" fmla="*/ 178730 h 266700"/>
              <a:gd name="T14" fmla="*/ 218540 w 314325"/>
              <a:gd name="T15" fmla="*/ 226561 h 266700"/>
              <a:gd name="T16" fmla="*/ 157163 w 314325"/>
              <a:gd name="T17" fmla="*/ 174483 h 266700"/>
              <a:gd name="T18" fmla="*/ 95785 w 314325"/>
              <a:gd name="T19" fmla="*/ 226561 h 266700"/>
              <a:gd name="T20" fmla="*/ 55201 w 314325"/>
              <a:gd name="T21" fmla="*/ 178730 h 266700"/>
              <a:gd name="T22" fmla="*/ 108685 w 314325"/>
              <a:gd name="T23" fmla="*/ 133350 h 266700"/>
              <a:gd name="T24" fmla="*/ 55201 w 314325"/>
              <a:gd name="T25" fmla="*/ 87970 h 2667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14325" h="266700">
                <a:moveTo>
                  <a:pt x="55201" y="87970"/>
                </a:moveTo>
                <a:lnTo>
                  <a:pt x="95785" y="40139"/>
                </a:lnTo>
                <a:lnTo>
                  <a:pt x="157163" y="92217"/>
                </a:lnTo>
                <a:lnTo>
                  <a:pt x="218540" y="40139"/>
                </a:lnTo>
                <a:lnTo>
                  <a:pt x="259124" y="87970"/>
                </a:lnTo>
                <a:lnTo>
                  <a:pt x="205640" y="133350"/>
                </a:lnTo>
                <a:lnTo>
                  <a:pt x="259124" y="178730"/>
                </a:lnTo>
                <a:lnTo>
                  <a:pt x="218540" y="226561"/>
                </a:lnTo>
                <a:lnTo>
                  <a:pt x="157163" y="174483"/>
                </a:lnTo>
                <a:lnTo>
                  <a:pt x="95785" y="226561"/>
                </a:lnTo>
                <a:lnTo>
                  <a:pt x="55201" y="178730"/>
                </a:lnTo>
                <a:lnTo>
                  <a:pt x="108685" y="133350"/>
                </a:lnTo>
                <a:lnTo>
                  <a:pt x="55201" y="8797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5" name="Množenje 2069"/>
          <p:cNvSpPr>
            <a:spLocks/>
          </p:cNvSpPr>
          <p:nvPr/>
        </p:nvSpPr>
        <p:spPr bwMode="auto">
          <a:xfrm>
            <a:off x="7419245" y="682245"/>
            <a:ext cx="323850" cy="300037"/>
          </a:xfrm>
          <a:custGeom>
            <a:avLst/>
            <a:gdLst>
              <a:gd name="T0" fmla="*/ 58973 w 323850"/>
              <a:gd name="T1" fmla="*/ 85451 h 257175"/>
              <a:gd name="T2" fmla="*/ 96589 w 323850"/>
              <a:gd name="T3" fmla="*/ 38083 h 257175"/>
              <a:gd name="T4" fmla="*/ 161925 w 323850"/>
              <a:gd name="T5" fmla="*/ 89967 h 257175"/>
              <a:gd name="T6" fmla="*/ 227261 w 323850"/>
              <a:gd name="T7" fmla="*/ 38083 h 257175"/>
              <a:gd name="T8" fmla="*/ 264877 w 323850"/>
              <a:gd name="T9" fmla="*/ 85451 h 257175"/>
              <a:gd name="T10" fmla="*/ 210558 w 323850"/>
              <a:gd name="T11" fmla="*/ 128588 h 257175"/>
              <a:gd name="T12" fmla="*/ 264877 w 323850"/>
              <a:gd name="T13" fmla="*/ 171724 h 257175"/>
              <a:gd name="T14" fmla="*/ 227261 w 323850"/>
              <a:gd name="T15" fmla="*/ 219092 h 257175"/>
              <a:gd name="T16" fmla="*/ 161925 w 323850"/>
              <a:gd name="T17" fmla="*/ 167208 h 257175"/>
              <a:gd name="T18" fmla="*/ 96589 w 323850"/>
              <a:gd name="T19" fmla="*/ 219092 h 257175"/>
              <a:gd name="T20" fmla="*/ 58973 w 323850"/>
              <a:gd name="T21" fmla="*/ 171724 h 257175"/>
              <a:gd name="T22" fmla="*/ 113292 w 323850"/>
              <a:gd name="T23" fmla="*/ 128588 h 257175"/>
              <a:gd name="T24" fmla="*/ 58973 w 323850"/>
              <a:gd name="T25" fmla="*/ 85451 h 2571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23850" h="257175">
                <a:moveTo>
                  <a:pt x="58973" y="85451"/>
                </a:moveTo>
                <a:lnTo>
                  <a:pt x="96589" y="38083"/>
                </a:lnTo>
                <a:lnTo>
                  <a:pt x="161925" y="89967"/>
                </a:lnTo>
                <a:lnTo>
                  <a:pt x="227261" y="38083"/>
                </a:lnTo>
                <a:lnTo>
                  <a:pt x="264877" y="85451"/>
                </a:lnTo>
                <a:lnTo>
                  <a:pt x="210558" y="128588"/>
                </a:lnTo>
                <a:lnTo>
                  <a:pt x="264877" y="171724"/>
                </a:lnTo>
                <a:lnTo>
                  <a:pt x="227261" y="219092"/>
                </a:lnTo>
                <a:lnTo>
                  <a:pt x="161925" y="167208"/>
                </a:lnTo>
                <a:lnTo>
                  <a:pt x="96589" y="219092"/>
                </a:lnTo>
                <a:lnTo>
                  <a:pt x="58973" y="171724"/>
                </a:lnTo>
                <a:lnTo>
                  <a:pt x="113292" y="128588"/>
                </a:lnTo>
                <a:lnTo>
                  <a:pt x="58973" y="85451"/>
                </a:lnTo>
                <a:close/>
              </a:path>
            </a:pathLst>
          </a:custGeom>
          <a:solidFill>
            <a:srgbClr val="548DD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2966584" y="219301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1588550" y="470592"/>
            <a:ext cx="80715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NAUČIO/</a:t>
            </a:r>
            <a:r>
              <a:rPr kumimoji="0" lang="hr-HR" altLang="sr-Latn-RS" b="0" i="0" u="none" strike="noStrike" cap="none" normalizeH="0" baseline="0" dirty="0" smtClean="0">
                <a:ln>
                  <a:noFill/>
                </a:ln>
                <a:solidFill>
                  <a:srgbClr val="4BACC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</a:t>
            </a:r>
            <a:r>
              <a:rPr kumimoji="0" lang="hr-HR" altLang="sr-Latn-RS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TRBAM JOŠ</a:t>
            </a:r>
            <a:r>
              <a:rPr kumimoji="0" lang="hr-HR" altLang="sr-Latn-RS" b="0" i="0" u="none" strike="noStrike" cap="none" normalizeH="0" baseline="0" dirty="0" smtClean="0">
                <a:ln>
                  <a:noFill/>
                </a:ln>
                <a:solidFill>
                  <a:srgbClr val="F7964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</a:t>
            </a:r>
            <a:r>
              <a:rPr kumimoji="0" lang="hr-HR" altLang="sr-Latn-RS" b="0" i="0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TREBAM PUNO</a:t>
            </a:r>
            <a:endParaRPr kumimoji="0" lang="hr-HR" altLang="sr-Latn-R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b="0" i="0" u="none" strike="noStrike" cap="none" normalizeH="0" baseline="0" dirty="0" smtClean="0">
                <a:ln>
                  <a:noFill/>
                </a:ln>
                <a:solidFill>
                  <a:srgbClr val="F7964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kumimoji="0" lang="hr-HR" altLang="sr-Latn-R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NAUČILA SAM                            </a:t>
            </a:r>
            <a:r>
              <a:rPr kumimoji="0" lang="hr-HR" altLang="sr-Latn-RS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VJEŽBATI</a:t>
            </a:r>
            <a:r>
              <a:rPr kumimoji="0" lang="hr-HR" altLang="sr-Latn-R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r>
              <a:rPr kumimoji="0" lang="hr-HR" altLang="sr-Latn-RS" b="0" i="0" u="none" strike="noStrike" cap="none" normalizeH="0" baseline="0" dirty="0" err="1" smtClean="0">
                <a:ln>
                  <a:noFill/>
                </a:ln>
                <a:solidFill>
                  <a:srgbClr val="548DD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VJEŽBATI</a:t>
            </a:r>
            <a:endParaRPr kumimoji="0" lang="hr-HR" altLang="sr-Latn-R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833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101</Words>
  <Application>Microsoft Office PowerPoint</Application>
  <PresentationFormat>Custom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sustava Office</vt:lpstr>
      <vt:lpstr>LJUDI IMAJU IMENA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Jadranka Jurić</dc:creator>
  <cp:lastModifiedBy>Hecimovic</cp:lastModifiedBy>
  <cp:revision>4</cp:revision>
  <dcterms:created xsi:type="dcterms:W3CDTF">2019-07-20T23:18:32Z</dcterms:created>
  <dcterms:modified xsi:type="dcterms:W3CDTF">2020-05-14T19:47:23Z</dcterms:modified>
</cp:coreProperties>
</file>