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8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977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173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121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65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0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918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65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527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6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6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2133E-69A7-45F3-84A0-51C72C09767B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9104-A4F9-40E6-8940-D97BE52D1B4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674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628800"/>
            <a:ext cx="59766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500" b="1" dirty="0" smtClean="0"/>
              <a:t>Pisano dijeljenje</a:t>
            </a:r>
          </a:p>
          <a:p>
            <a:pPr algn="ctr"/>
            <a:r>
              <a:rPr lang="hr-HR" sz="5500" b="1" dirty="0" smtClean="0"/>
              <a:t>( 28 : 2 )</a:t>
            </a:r>
            <a:endParaRPr lang="hr-HR" sz="5500" b="1" dirty="0"/>
          </a:p>
        </p:txBody>
      </p:sp>
    </p:spTree>
    <p:extLst>
      <p:ext uri="{BB962C8B-B14F-4D97-AF65-F5344CB8AC3E}">
        <p14:creationId xmlns:p14="http://schemas.microsoft.com/office/powerpoint/2010/main" val="13214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lipart.rs/images/propmat/olovke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06" r="4533" b="6374"/>
          <a:stretch/>
        </p:blipFill>
        <p:spPr bwMode="auto">
          <a:xfrm>
            <a:off x="7721620" y="332656"/>
            <a:ext cx="1002282" cy="237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332656"/>
            <a:ext cx="78488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dirty="0" smtClean="0"/>
              <a:t>Ivan je kupio dvije tehničke olovke za 28 kuna. Koliko je izdvojio za jednu olovku, ako im je ista cijena?</a:t>
            </a:r>
            <a:endParaRPr lang="hr-HR" sz="3500" dirty="0"/>
          </a:p>
        </p:txBody>
      </p:sp>
      <p:sp>
        <p:nvSpPr>
          <p:cNvPr id="3" name="TextBox 2"/>
          <p:cNvSpPr txBox="1"/>
          <p:nvPr/>
        </p:nvSpPr>
        <p:spPr>
          <a:xfrm>
            <a:off x="167562" y="2034743"/>
            <a:ext cx="32403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RAČUN:</a:t>
            </a:r>
            <a:endParaRPr lang="hr-HR" sz="3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96700" y="2034743"/>
            <a:ext cx="32403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28 : 2 = </a:t>
            </a:r>
            <a:endParaRPr lang="hr-HR" sz="35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69608"/>
              </p:ext>
            </p:extLst>
          </p:nvPr>
        </p:nvGraphicFramePr>
        <p:xfrm>
          <a:off x="580492" y="2665683"/>
          <a:ext cx="2191308" cy="3931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5654"/>
                <a:gridCol w="1095654"/>
              </a:tblGrid>
              <a:tr h="1343216">
                <a:tc>
                  <a:txBody>
                    <a:bodyPr/>
                    <a:lstStyle/>
                    <a:p>
                      <a:pPr algn="ctr"/>
                      <a:r>
                        <a:rPr lang="hr-HR" sz="4500" b="1" dirty="0" smtClean="0"/>
                        <a:t>D</a:t>
                      </a:r>
                      <a:endParaRPr lang="hr-HR" sz="4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500" b="1" dirty="0" smtClean="0"/>
                        <a:t>J</a:t>
                      </a:r>
                      <a:endParaRPr lang="hr-HR" sz="4500" b="1" dirty="0"/>
                    </a:p>
                  </a:txBody>
                  <a:tcPr/>
                </a:tc>
              </a:tr>
              <a:tr h="25884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3019" y="3871719"/>
            <a:ext cx="720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2</a:t>
            </a:r>
            <a:endParaRPr lang="hr-HR" sz="3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901712"/>
            <a:ext cx="720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8</a:t>
            </a:r>
            <a:endParaRPr lang="hr-HR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54280" y="3871719"/>
            <a:ext cx="720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:</a:t>
            </a:r>
            <a:endParaRPr lang="hr-HR" sz="35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30362" y="3912686"/>
            <a:ext cx="9551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2 =</a:t>
            </a:r>
            <a:endParaRPr lang="hr-HR" sz="35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86639"/>
              </p:ext>
            </p:extLst>
          </p:nvPr>
        </p:nvGraphicFramePr>
        <p:xfrm>
          <a:off x="3718041" y="3108241"/>
          <a:ext cx="1819216" cy="1560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608"/>
                <a:gridCol w="909608"/>
              </a:tblGrid>
              <a:tr h="406450">
                <a:tc>
                  <a:txBody>
                    <a:bodyPr/>
                    <a:lstStyle/>
                    <a:p>
                      <a:pPr algn="ctr"/>
                      <a:r>
                        <a:rPr lang="hr-HR" sz="4500" b="1" dirty="0" smtClean="0"/>
                        <a:t>D</a:t>
                      </a:r>
                      <a:endParaRPr lang="hr-HR" sz="4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500" b="1" dirty="0" smtClean="0"/>
                        <a:t>J</a:t>
                      </a:r>
                      <a:endParaRPr lang="hr-HR" sz="4500" b="1" dirty="0"/>
                    </a:p>
                  </a:txBody>
                  <a:tcPr/>
                </a:tc>
              </a:tr>
              <a:tr h="783251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81352" y="3950932"/>
            <a:ext cx="7200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500" b="1" dirty="0" smtClean="0"/>
              <a:t>1</a:t>
            </a:r>
            <a:endParaRPr lang="hr-HR" sz="3500" b="1" dirty="0"/>
          </a:p>
        </p:txBody>
      </p:sp>
      <p:sp>
        <p:nvSpPr>
          <p:cNvPr id="24" name="U-Turn Arrow 23"/>
          <p:cNvSpPr/>
          <p:nvPr/>
        </p:nvSpPr>
        <p:spPr>
          <a:xfrm>
            <a:off x="907938" y="3304896"/>
            <a:ext cx="2367918" cy="68618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26" name="Left-Up Arrow 25"/>
          <p:cNvSpPr/>
          <p:nvPr/>
        </p:nvSpPr>
        <p:spPr>
          <a:xfrm>
            <a:off x="1077148" y="4423836"/>
            <a:ext cx="3030540" cy="44532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TextBox 27"/>
          <p:cNvSpPr txBox="1"/>
          <p:nvPr/>
        </p:nvSpPr>
        <p:spPr>
          <a:xfrm>
            <a:off x="3140965" y="4366430"/>
            <a:ext cx="72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/>
              <a:t>1 · 2</a:t>
            </a:r>
            <a:endParaRPr lang="hr-HR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93019" y="4407039"/>
            <a:ext cx="5386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2</a:t>
            </a:r>
            <a:endParaRPr lang="hr-HR" sz="3300" b="1" dirty="0"/>
          </a:p>
        </p:txBody>
      </p:sp>
      <p:sp>
        <p:nvSpPr>
          <p:cNvPr id="2048" name="TextBox 2047"/>
          <p:cNvSpPr txBox="1"/>
          <p:nvPr/>
        </p:nvSpPr>
        <p:spPr>
          <a:xfrm>
            <a:off x="613458" y="4407039"/>
            <a:ext cx="294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-</a:t>
            </a:r>
            <a:endParaRPr lang="hr-HR" sz="3300" b="1" dirty="0"/>
          </a:p>
        </p:txBody>
      </p:sp>
      <p:cxnSp>
        <p:nvCxnSpPr>
          <p:cNvPr id="2051" name="Straight Connector 2050"/>
          <p:cNvCxnSpPr/>
          <p:nvPr/>
        </p:nvCxnSpPr>
        <p:spPr>
          <a:xfrm>
            <a:off x="613458" y="4990993"/>
            <a:ext cx="7181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2" name="TextBox 2051"/>
          <p:cNvSpPr txBox="1"/>
          <p:nvPr/>
        </p:nvSpPr>
        <p:spPr>
          <a:xfrm>
            <a:off x="740704" y="4990993"/>
            <a:ext cx="4636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0</a:t>
            </a:r>
            <a:endParaRPr lang="hr-HR" sz="3300" b="1" dirty="0"/>
          </a:p>
        </p:txBody>
      </p:sp>
      <p:sp>
        <p:nvSpPr>
          <p:cNvPr id="2053" name="TextBox 2052"/>
          <p:cNvSpPr txBox="1"/>
          <p:nvPr/>
        </p:nvSpPr>
        <p:spPr>
          <a:xfrm>
            <a:off x="6084168" y="2924945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1. DIJELIMO</a:t>
            </a:r>
            <a:endParaRPr lang="hr-HR" sz="33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118561" y="3535163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2. MNOŽIMO</a:t>
            </a:r>
            <a:endParaRPr lang="hr-HR" sz="33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84168" y="4106957"/>
            <a:ext cx="3080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/>
              <a:t>3</a:t>
            </a:r>
            <a:r>
              <a:rPr lang="hr-HR" sz="3300" b="1" dirty="0" smtClean="0"/>
              <a:t>. ODUZIMAMO</a:t>
            </a:r>
            <a:endParaRPr lang="hr-HR" sz="3300" b="1" dirty="0"/>
          </a:p>
        </p:txBody>
      </p:sp>
      <p:cxnSp>
        <p:nvCxnSpPr>
          <p:cNvPr id="2055" name="Straight Arrow Connector 2054"/>
          <p:cNvCxnSpPr/>
          <p:nvPr/>
        </p:nvCxnSpPr>
        <p:spPr>
          <a:xfrm>
            <a:off x="1996700" y="4423836"/>
            <a:ext cx="0" cy="583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1787742" y="4990993"/>
            <a:ext cx="4320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8</a:t>
            </a:r>
            <a:endParaRPr lang="hr-HR" sz="33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070487" y="4646497"/>
            <a:ext cx="3080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/>
              <a:t>3</a:t>
            </a:r>
            <a:r>
              <a:rPr lang="hr-HR" sz="3300" b="1" dirty="0" smtClean="0"/>
              <a:t>. PRIPISUJEMO</a:t>
            </a:r>
            <a:endParaRPr lang="hr-HR" sz="3300" b="1" dirty="0"/>
          </a:p>
        </p:txBody>
      </p:sp>
      <p:sp>
        <p:nvSpPr>
          <p:cNvPr id="2058" name="Bent-Up Arrow 2057"/>
          <p:cNvSpPr/>
          <p:nvPr/>
        </p:nvSpPr>
        <p:spPr>
          <a:xfrm>
            <a:off x="2091897" y="4581874"/>
            <a:ext cx="3145163" cy="70920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59" name="TextBox 2058"/>
          <p:cNvSpPr txBox="1"/>
          <p:nvPr/>
        </p:nvSpPr>
        <p:spPr>
          <a:xfrm>
            <a:off x="2483767" y="4715519"/>
            <a:ext cx="6571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: 2</a:t>
            </a:r>
            <a:endParaRPr lang="hr-HR" sz="3300" b="1" dirty="0"/>
          </a:p>
        </p:txBody>
      </p:sp>
      <p:sp>
        <p:nvSpPr>
          <p:cNvPr id="2060" name="TextBox 2059"/>
          <p:cNvSpPr txBox="1"/>
          <p:nvPr/>
        </p:nvSpPr>
        <p:spPr>
          <a:xfrm>
            <a:off x="4780417" y="3991078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4</a:t>
            </a:r>
            <a:endParaRPr lang="hr-HR" sz="3300" b="1" dirty="0"/>
          </a:p>
        </p:txBody>
      </p:sp>
      <p:sp>
        <p:nvSpPr>
          <p:cNvPr id="2064" name="Left-Up Arrow 2063"/>
          <p:cNvSpPr/>
          <p:nvPr/>
        </p:nvSpPr>
        <p:spPr>
          <a:xfrm>
            <a:off x="2123728" y="4646497"/>
            <a:ext cx="3528392" cy="1230775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TextBox 51"/>
          <p:cNvSpPr txBox="1"/>
          <p:nvPr/>
        </p:nvSpPr>
        <p:spPr>
          <a:xfrm>
            <a:off x="3718748" y="5315683"/>
            <a:ext cx="7283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/>
              <a:t>4</a:t>
            </a:r>
            <a:r>
              <a:rPr lang="hr-HR" sz="2200" b="1" dirty="0" smtClean="0"/>
              <a:t> · 2</a:t>
            </a:r>
            <a:endParaRPr lang="hr-HR" sz="2200" b="1" dirty="0"/>
          </a:p>
        </p:txBody>
      </p:sp>
      <p:sp>
        <p:nvSpPr>
          <p:cNvPr id="2065" name="TextBox 2064"/>
          <p:cNvSpPr txBox="1"/>
          <p:nvPr/>
        </p:nvSpPr>
        <p:spPr>
          <a:xfrm>
            <a:off x="1835696" y="5520136"/>
            <a:ext cx="5760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8</a:t>
            </a:r>
            <a:endParaRPr lang="hr-HR" sz="3300" b="1" dirty="0"/>
          </a:p>
        </p:txBody>
      </p:sp>
      <p:sp>
        <p:nvSpPr>
          <p:cNvPr id="2066" name="TextBox 2065"/>
          <p:cNvSpPr txBox="1"/>
          <p:nvPr/>
        </p:nvSpPr>
        <p:spPr>
          <a:xfrm>
            <a:off x="1647182" y="5518563"/>
            <a:ext cx="233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-</a:t>
            </a:r>
            <a:endParaRPr lang="hr-HR" sz="3300" b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689283" y="6021288"/>
            <a:ext cx="7181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787742" y="6021288"/>
            <a:ext cx="4636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0</a:t>
            </a:r>
            <a:endParaRPr lang="hr-HR" sz="3300" b="1" dirty="0"/>
          </a:p>
        </p:txBody>
      </p:sp>
    </p:spTree>
    <p:extLst>
      <p:ext uri="{BB962C8B-B14F-4D97-AF65-F5344CB8AC3E}">
        <p14:creationId xmlns:p14="http://schemas.microsoft.com/office/powerpoint/2010/main" val="400845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8" grpId="0"/>
      <p:bldP spid="9" grpId="0"/>
      <p:bldP spid="10" grpId="0"/>
      <p:bldP spid="13" grpId="0"/>
      <p:bldP spid="24" grpId="0" animBg="1"/>
      <p:bldP spid="26" grpId="0" animBg="1"/>
      <p:bldP spid="28" grpId="0"/>
      <p:bldP spid="31" grpId="0"/>
      <p:bldP spid="2048" grpId="0"/>
      <p:bldP spid="2056" grpId="0"/>
      <p:bldP spid="43" grpId="0"/>
      <p:bldP spid="2058" grpId="0" animBg="1"/>
      <p:bldP spid="2059" grpId="0"/>
      <p:bldP spid="2060" grpId="0"/>
      <p:bldP spid="2064" grpId="0" animBg="1"/>
      <p:bldP spid="52" grpId="0"/>
      <p:bldP spid="2065" grpId="0"/>
      <p:bldP spid="2066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04664"/>
            <a:ext cx="31683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28 : 2 =</a:t>
            </a:r>
          </a:p>
          <a:p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404664"/>
            <a:ext cx="648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1</a:t>
            </a:r>
            <a:endParaRPr lang="hr-HR" sz="33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847051"/>
            <a:ext cx="6480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2</a:t>
            </a:r>
            <a:endParaRPr lang="hr-HR" sz="33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29576" y="9624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-</a:t>
            </a:r>
            <a:endParaRPr lang="hr-HR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8092" y="1436020"/>
            <a:ext cx="6016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81976" y="1499471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4004" y="1499471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8</a:t>
            </a:r>
            <a:endParaRPr lang="hr-HR" sz="33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56490" y="404664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4</a:t>
            </a:r>
            <a:endParaRPr lang="hr-HR" sz="33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58225" y="1988840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8092" y="21085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-</a:t>
            </a:r>
            <a:endParaRPr lang="hr-HR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81604" y="2589004"/>
            <a:ext cx="6204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10140" y="2589004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0</a:t>
            </a:r>
            <a:endParaRPr lang="hr-HR" sz="33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11960" y="2288922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PROVJERA</a:t>
            </a:r>
            <a:r>
              <a:rPr lang="hr-HR" sz="3300" dirty="0" smtClean="0"/>
              <a:t>:</a:t>
            </a:r>
            <a:endParaRPr lang="hr-HR" sz="33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2889086"/>
            <a:ext cx="25202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14 · 2 </a:t>
            </a:r>
            <a:endParaRPr lang="hr-HR" sz="33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292080" y="3429000"/>
            <a:ext cx="10081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44108" y="3489250"/>
            <a:ext cx="4680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8</a:t>
            </a:r>
            <a:endParaRPr lang="hr-HR" sz="33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3489250"/>
            <a:ext cx="5040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2</a:t>
            </a:r>
            <a:endParaRPr lang="hr-HR" sz="33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71600" y="4089414"/>
            <a:ext cx="3600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b="1" dirty="0" smtClean="0"/>
              <a:t>ODGOVOR: </a:t>
            </a:r>
            <a:endParaRPr lang="hr-HR" sz="3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4893929"/>
            <a:ext cx="7272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300" dirty="0" smtClean="0"/>
              <a:t>Ivan je za jednu olovku izdvojio 14 kuna.</a:t>
            </a:r>
            <a:endParaRPr lang="hr-HR" sz="3300" dirty="0"/>
          </a:p>
        </p:txBody>
      </p:sp>
    </p:spTree>
    <p:extLst>
      <p:ext uri="{BB962C8B-B14F-4D97-AF65-F5344CB8AC3E}">
        <p14:creationId xmlns:p14="http://schemas.microsoft.com/office/powerpoint/2010/main" val="408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105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9</cp:revision>
  <dcterms:created xsi:type="dcterms:W3CDTF">2020-03-30T14:27:38Z</dcterms:created>
  <dcterms:modified xsi:type="dcterms:W3CDTF">2020-04-01T18:06:15Z</dcterms:modified>
</cp:coreProperties>
</file>