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61" r:id="rId5"/>
    <p:sldId id="263" r:id="rId6"/>
    <p:sldId id="266" r:id="rId7"/>
    <p:sldId id="271" r:id="rId8"/>
    <p:sldId id="270" r:id="rId9"/>
    <p:sldId id="267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43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4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9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8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11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75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23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88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0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9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67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F4AC-09D0-4D3E-B59C-46CCAC771A7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77D-4428-4D57-996C-2D66C722A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92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unčev sust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556792"/>
            <a:ext cx="734481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500" b="1" dirty="0" smtClean="0"/>
              <a:t>Veliko početno slovo u pisanju imena nebeskih tijela</a:t>
            </a:r>
          </a:p>
        </p:txBody>
      </p:sp>
    </p:spTree>
    <p:extLst>
      <p:ext uri="{BB962C8B-B14F-4D97-AF65-F5344CB8AC3E}">
        <p14:creationId xmlns:p14="http://schemas.microsoft.com/office/powerpoint/2010/main" val="34704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255" y="188640"/>
            <a:ext cx="64871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7030A0"/>
                </a:solidFill>
              </a:rPr>
              <a:t>Što sve spada u nebeska tijela i skupine nebeskih tijela?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396426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sateliti</a:t>
            </a:r>
            <a:endParaRPr lang="hr-HR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72100" y="292494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planeti</a:t>
            </a:r>
            <a:endParaRPr lang="hr-HR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5968" y="350939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zvijezde</a:t>
            </a:r>
            <a:endParaRPr lang="hr-HR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8143" y="530120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zviježđa</a:t>
            </a:r>
            <a:endParaRPr lang="hr-HR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4916487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galaksije</a:t>
            </a:r>
            <a:endParaRPr lang="hr-HR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6591"/>
            <a:ext cx="1793751" cy="167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emlj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52051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042" y="46342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M</a:t>
            </a:r>
            <a:r>
              <a:rPr lang="hr-HR" sz="4000" b="1" dirty="0" smtClean="0"/>
              <a:t>erkur</a:t>
            </a:r>
            <a:endParaRPr lang="hr-HR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4366" y="1579439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M</a:t>
            </a:r>
            <a:r>
              <a:rPr lang="hr-HR" sz="4400" b="1" dirty="0" smtClean="0"/>
              <a:t>liječna staza</a:t>
            </a:r>
            <a:endParaRPr lang="hr-HR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225" y="270892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N</a:t>
            </a:r>
            <a:r>
              <a:rPr lang="hr-HR" sz="4400" b="1" dirty="0" smtClean="0"/>
              <a:t>eptun</a:t>
            </a:r>
            <a:endParaRPr lang="hr-HR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28498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M</a:t>
            </a:r>
            <a:r>
              <a:rPr lang="hr-HR" sz="4400" b="1" dirty="0" smtClean="0"/>
              <a:t>ala kola</a:t>
            </a:r>
            <a:endParaRPr lang="hr-HR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8920" y="4510345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Z</a:t>
            </a:r>
            <a:r>
              <a:rPr lang="hr-HR" sz="4400" b="1" dirty="0" smtClean="0"/>
              <a:t>emlja</a:t>
            </a:r>
            <a:endParaRPr lang="hr-HR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03296" y="5301207"/>
            <a:ext cx="435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V</a:t>
            </a:r>
            <a:r>
              <a:rPr lang="hr-HR" sz="4400" b="1" dirty="0" smtClean="0"/>
              <a:t>eliki medvjed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4021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3500438"/>
            <a:ext cx="2500313" cy="571500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FF0000"/>
                </a:solidFill>
              </a:rPr>
              <a:t>M</a:t>
            </a:r>
            <a:r>
              <a:rPr lang="hr-HR" dirty="0"/>
              <a:t>erkur, </a:t>
            </a:r>
            <a:r>
              <a:rPr lang="hr-HR" dirty="0">
                <a:solidFill>
                  <a:srgbClr val="FF0000"/>
                </a:solidFill>
              </a:rPr>
              <a:t>Z</a:t>
            </a:r>
            <a:r>
              <a:rPr lang="hr-HR" dirty="0"/>
              <a:t>emlja,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FF0000"/>
                </a:solidFill>
              </a:rPr>
              <a:t>S</a:t>
            </a:r>
            <a:r>
              <a:rPr lang="hr-HR" dirty="0"/>
              <a:t>unce, </a:t>
            </a:r>
            <a:r>
              <a:rPr lang="hr-HR" dirty="0">
                <a:solidFill>
                  <a:srgbClr val="FF0000"/>
                </a:solidFill>
              </a:rPr>
              <a:t>V</a:t>
            </a:r>
            <a:r>
              <a:rPr lang="hr-HR" dirty="0"/>
              <a:t>enera 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88" y="5013176"/>
            <a:ext cx="3071812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Imena nebeskih tijela pišemo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 velikim početnim slovom. </a:t>
            </a:r>
          </a:p>
        </p:txBody>
      </p:sp>
      <p:sp>
        <p:nvSpPr>
          <p:cNvPr id="8" name="Oval 7"/>
          <p:cNvSpPr/>
          <p:nvPr/>
        </p:nvSpPr>
        <p:spPr>
          <a:xfrm>
            <a:off x="4857750" y="3357563"/>
            <a:ext cx="3357563" cy="714375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FF0000"/>
                </a:solidFill>
              </a:rPr>
              <a:t>V</a:t>
            </a:r>
            <a:r>
              <a:rPr lang="hr-HR" dirty="0">
                <a:solidFill>
                  <a:schemeClr val="tx1"/>
                </a:solidFill>
              </a:rPr>
              <a:t>elika kola, </a:t>
            </a:r>
            <a:r>
              <a:rPr lang="hr-HR" dirty="0">
                <a:solidFill>
                  <a:srgbClr val="FF0000"/>
                </a:solidFill>
              </a:rPr>
              <a:t>M</a:t>
            </a:r>
            <a:r>
              <a:rPr lang="hr-HR" dirty="0">
                <a:solidFill>
                  <a:schemeClr val="tx1"/>
                </a:solidFill>
              </a:rPr>
              <a:t>ala kola,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FF0000"/>
                </a:solidFill>
              </a:rPr>
              <a:t>M</a:t>
            </a:r>
            <a:r>
              <a:rPr lang="hr-HR" dirty="0">
                <a:solidFill>
                  <a:schemeClr val="tx1"/>
                </a:solidFill>
              </a:rPr>
              <a:t>liječna </a:t>
            </a:r>
            <a:r>
              <a:rPr lang="hr-HR" dirty="0">
                <a:solidFill>
                  <a:srgbClr val="FF0000"/>
                </a:solidFill>
              </a:rPr>
              <a:t>S</a:t>
            </a:r>
            <a:r>
              <a:rPr lang="hr-HR" dirty="0">
                <a:solidFill>
                  <a:schemeClr val="tx1"/>
                </a:solidFill>
              </a:rPr>
              <a:t>taza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4048" y="4934093"/>
            <a:ext cx="3429000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   Sastoji li se ime od </a:t>
            </a:r>
            <a:r>
              <a:rPr lang="hr-HR" dirty="0" smtClean="0"/>
              <a:t>dvije</a:t>
            </a:r>
            <a:r>
              <a:rPr lang="hr-HR" dirty="0"/>
              <a:t> </a:t>
            </a:r>
            <a:r>
              <a:rPr lang="hr-HR" dirty="0" smtClean="0"/>
              <a:t>riječi</a:t>
            </a:r>
            <a:r>
              <a:rPr lang="hr-HR" dirty="0"/>
              <a:t>, </a:t>
            </a:r>
            <a:r>
              <a:rPr lang="hr-HR" dirty="0" smtClean="0"/>
              <a:t>                         samo </a:t>
            </a:r>
            <a:r>
              <a:rPr lang="hr-HR" dirty="0"/>
              <a:t>prvu riječ pišemo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   velikim početnim slovom.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9280" y="-205476"/>
            <a:ext cx="2830771" cy="37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9" y="240089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Moramo čuvati svoj planet </a:t>
            </a:r>
            <a:r>
              <a:rPr lang="hr-H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Zemlju</a:t>
            </a:r>
            <a:r>
              <a:rPr lang="hr-H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97" y="1021541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Paula je posadila cvijet u </a:t>
            </a:r>
            <a:r>
              <a:rPr lang="hr-H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zemlju</a:t>
            </a:r>
            <a:r>
              <a:rPr lang="hr-H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80" y="2177518"/>
            <a:ext cx="83529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 promatra </a:t>
            </a:r>
            <a:r>
              <a:rPr lang="hr-H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Mjesec </a:t>
            </a:r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teleskopom.</a:t>
            </a:r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80" y="293104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Maja je rođena u </a:t>
            </a:r>
            <a:r>
              <a:rPr lang="hr-H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mjesecu</a:t>
            </a:r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travnju</a:t>
            </a: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74" y="80842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50" y="1076607"/>
            <a:ext cx="1563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95" y="2138182"/>
            <a:ext cx="6429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70" y="2931041"/>
            <a:ext cx="1000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619021"/>
            <a:ext cx="87778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Ivica</a:t>
            </a:r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čita o zviježđu </a:t>
            </a:r>
            <a:r>
              <a:rPr lang="hr-H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Velikog  medvjeda</a:t>
            </a:r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51" y="4231541"/>
            <a:ext cx="1328121" cy="14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VAC.info portal - Veliki Kodiak medvjed - Kodiak Be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89" y="5728870"/>
            <a:ext cx="1692847" cy="112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880" y="5731495"/>
            <a:ext cx="87778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Vidjela sam </a:t>
            </a:r>
            <a:r>
              <a:rPr lang="hr-HR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elikog </a:t>
            </a:r>
            <a:r>
              <a:rPr lang="hr-HR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medvjeda</a:t>
            </a:r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35" y="764704"/>
            <a:ext cx="3703499" cy="523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41764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300" dirty="0" smtClean="0"/>
              <a:t>Pokušaj nabrojati planete prema njihovoj udaljenosti od Sunca.</a:t>
            </a:r>
            <a:endParaRPr lang="hr-HR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569871" y="3856177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300" dirty="0" smtClean="0"/>
              <a:t>Može ti pomoći „vrlo zabavni mačak „ </a:t>
            </a:r>
            <a:r>
              <a:rPr lang="hr-HR" sz="3300" dirty="0" smtClean="0">
                <a:sym typeface="Wingdings" panose="05000000000000000000" pitchFamily="2" charset="2"/>
              </a:rPr>
              <a:t></a:t>
            </a:r>
            <a:endParaRPr lang="hr-HR" sz="3300" dirty="0"/>
          </a:p>
        </p:txBody>
      </p:sp>
    </p:spTree>
    <p:extLst>
      <p:ext uri="{BB962C8B-B14F-4D97-AF65-F5344CB8AC3E}">
        <p14:creationId xmlns:p14="http://schemas.microsoft.com/office/powerpoint/2010/main" val="6814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QPyDIng7rYTNQYkZt4CAWkeqSEwmN2UPvSAn3IqoioRNd79fb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600400" cy="34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96752"/>
            <a:ext cx="38884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500" b="1" dirty="0" smtClean="0"/>
              <a:t>ZADATCI:</a:t>
            </a:r>
          </a:p>
          <a:p>
            <a:pPr algn="ctr"/>
            <a:r>
              <a:rPr lang="hr-HR" sz="5500" b="1" dirty="0" smtClean="0"/>
              <a:t>RB, str. </a:t>
            </a:r>
          </a:p>
          <a:p>
            <a:pPr algn="ctr"/>
            <a:r>
              <a:rPr lang="hr-HR" sz="5500" b="1" dirty="0" smtClean="0">
                <a:solidFill>
                  <a:srgbClr val="FF0000"/>
                </a:solidFill>
              </a:rPr>
              <a:t>107. </a:t>
            </a:r>
            <a:r>
              <a:rPr lang="hr-HR" sz="5500" b="1" dirty="0">
                <a:solidFill>
                  <a:srgbClr val="FF0000"/>
                </a:solidFill>
              </a:rPr>
              <a:t>i</a:t>
            </a:r>
            <a:r>
              <a:rPr lang="hr-HR" sz="5500" b="1" dirty="0" smtClean="0">
                <a:solidFill>
                  <a:srgbClr val="FF0000"/>
                </a:solidFill>
              </a:rPr>
              <a:t> 108.</a:t>
            </a:r>
            <a:endParaRPr lang="hr-HR" sz="5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141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Grata</dc:creator>
  <cp:lastModifiedBy>Kristina</cp:lastModifiedBy>
  <cp:revision>10</cp:revision>
  <dcterms:created xsi:type="dcterms:W3CDTF">2016-04-07T21:05:57Z</dcterms:created>
  <dcterms:modified xsi:type="dcterms:W3CDTF">2020-04-01T21:54:16Z</dcterms:modified>
</cp:coreProperties>
</file>