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4" r:id="rId6"/>
    <p:sldId id="265" r:id="rId7"/>
    <p:sldId id="266" r:id="rId8"/>
    <p:sldId id="267" r:id="rId9"/>
    <p:sldId id="268" r:id="rId10"/>
    <p:sldId id="269" r:id="rId11"/>
    <p:sldId id="270" r:id="rId12"/>
    <p:sldId id="260" r:id="rId13"/>
    <p:sldId id="261" r:id="rId14"/>
    <p:sldId id="262" r:id="rId15"/>
    <p:sldId id="300" r:id="rId16"/>
    <p:sldId id="301" r:id="rId17"/>
    <p:sldId id="271" r:id="rId18"/>
    <p:sldId id="272" r:id="rId19"/>
    <p:sldId id="290" r:id="rId20"/>
    <p:sldId id="273" r:id="rId21"/>
    <p:sldId id="291" r:id="rId22"/>
    <p:sldId id="295" r:id="rId23"/>
    <p:sldId id="274" r:id="rId24"/>
    <p:sldId id="292" r:id="rId25"/>
    <p:sldId id="275" r:id="rId26"/>
    <p:sldId id="276" r:id="rId27"/>
    <p:sldId id="277" r:id="rId28"/>
    <p:sldId id="293" r:id="rId29"/>
    <p:sldId id="296" r:id="rId30"/>
    <p:sldId id="278" r:id="rId31"/>
    <p:sldId id="294" r:id="rId32"/>
    <p:sldId id="279" r:id="rId33"/>
    <p:sldId id="297" r:id="rId34"/>
    <p:sldId id="280" r:id="rId35"/>
    <p:sldId id="281" r:id="rId36"/>
    <p:sldId id="282" r:id="rId37"/>
    <p:sldId id="283" r:id="rId38"/>
    <p:sldId id="284" r:id="rId39"/>
    <p:sldId id="285" r:id="rId40"/>
    <p:sldId id="286" r:id="rId41"/>
    <p:sldId id="287" r:id="rId42"/>
    <p:sldId id="288" r:id="rId43"/>
    <p:sldId id="298" r:id="rId44"/>
    <p:sldId id="299" r:id="rId4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58" autoAdjust="0"/>
  </p:normalViewPr>
  <p:slideViewPr>
    <p:cSldViewPr snapToGrid="0">
      <p:cViewPr varScale="1">
        <p:scale>
          <a:sx n="109" d="100"/>
          <a:sy n="109"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E7628-092B-436A-8834-FD9B780170A6}" type="datetimeFigureOut">
              <a:rPr lang="hr-HR" smtClean="0"/>
              <a:t>3.6.2025.</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4F28F-DEA3-4669-9146-6EEE1E3E23CE}" type="slidenum">
              <a:rPr lang="hr-HR" smtClean="0"/>
              <a:t>‹#›</a:t>
            </a:fld>
            <a:endParaRPr lang="hr-HR"/>
          </a:p>
        </p:txBody>
      </p:sp>
    </p:spTree>
    <p:extLst>
      <p:ext uri="{BB962C8B-B14F-4D97-AF65-F5344CB8AC3E}">
        <p14:creationId xmlns:p14="http://schemas.microsoft.com/office/powerpoint/2010/main" val="258426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E894F28F-DEA3-4669-9146-6EEE1E3E23CE}" type="slidenum">
              <a:rPr lang="hr-HR" smtClean="0"/>
              <a:t>6</a:t>
            </a:fld>
            <a:endParaRPr lang="hr-HR"/>
          </a:p>
        </p:txBody>
      </p:sp>
    </p:spTree>
    <p:extLst>
      <p:ext uri="{BB962C8B-B14F-4D97-AF65-F5344CB8AC3E}">
        <p14:creationId xmlns:p14="http://schemas.microsoft.com/office/powerpoint/2010/main" val="230469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54000" rtl="0">
              <a:spcBef>
                <a:spcPts val="0"/>
              </a:spcBef>
              <a:spcAft>
                <a:spcPts val="200"/>
              </a:spcAft>
            </a:pPr>
            <a:r>
              <a:rPr lang="hr-HR" sz="1800" b="0" i="0" u="none" strike="noStrike" dirty="0">
                <a:solidFill>
                  <a:srgbClr val="231F20"/>
                </a:solidFill>
                <a:effectLst/>
                <a:highlight>
                  <a:srgbClr val="FFFFFF"/>
                </a:highlight>
                <a:latin typeface="Times New Roman" panose="02020603050405020304" pitchFamily="18" charset="0"/>
              </a:rPr>
              <a:t>Srednje škole koje planiraju upis učenika u programe obrazovanja za vezane obrte dužne su u natječaju za upis objaviti točan naziv programa i oznaku »JMO« uz programe obrazovanja za vezane obrte. Sve škole koje planiraju upis učenika u te programe dužne su pravodobno i na prikladan način (oglasna ploča škole, mrežne stranice škole, NISpuSŠ i sl.) izvijestiti učenike i roditelje/skrbnike učenika o načinu obrazovanja u programima za vezane obrte (o broju nastavnih sati, broju sati i drugim pojedinostima o praktičnoj nastavi i vježbama naukovanja, izradi i obrani završnoga rada i sl.) te o drugim uvjetima koji su navedeni u Pravilniku o elementima i kriterijima (dokazivanje zdravstvene sposobnosti kandidata za obavljanje poslova i radnih zadaća u odabranome zanimanju, sklapanje ugovora o naukovanju i dr.).</a:t>
            </a:r>
            <a:endParaRPr lang="hr-HR" b="0" dirty="0">
              <a:effectLst/>
              <a:highlight>
                <a:srgbClr val="FFFFFF"/>
              </a:highlight>
            </a:endParaRPr>
          </a:p>
          <a:p>
            <a:r>
              <a:rPr lang="hr-HR" dirty="0"/>
              <a:t/>
            </a:r>
            <a:br>
              <a:rPr lang="hr-HR" dirty="0"/>
            </a:br>
            <a:endParaRPr lang="hr-HR" dirty="0"/>
          </a:p>
        </p:txBody>
      </p:sp>
      <p:sp>
        <p:nvSpPr>
          <p:cNvPr id="4" name="Slide Number Placeholder 3"/>
          <p:cNvSpPr>
            <a:spLocks noGrp="1"/>
          </p:cNvSpPr>
          <p:nvPr>
            <p:ph type="sldNum" sz="quarter" idx="5"/>
          </p:nvPr>
        </p:nvSpPr>
        <p:spPr/>
        <p:txBody>
          <a:bodyPr/>
          <a:lstStyle/>
          <a:p>
            <a:fld id="{E894F28F-DEA3-4669-9146-6EEE1E3E23CE}" type="slidenum">
              <a:rPr lang="hr-HR" smtClean="0"/>
              <a:t>42</a:t>
            </a:fld>
            <a:endParaRPr lang="hr-HR"/>
          </a:p>
        </p:txBody>
      </p:sp>
    </p:spTree>
    <p:extLst>
      <p:ext uri="{BB962C8B-B14F-4D97-AF65-F5344CB8AC3E}">
        <p14:creationId xmlns:p14="http://schemas.microsoft.com/office/powerpoint/2010/main" val="52079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C9F33-20FF-A85A-0C86-920E7AA498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a:extLst>
              <a:ext uri="{FF2B5EF4-FFF2-40B4-BE49-F238E27FC236}">
                <a16:creationId xmlns:a16="http://schemas.microsoft.com/office/drawing/2014/main" xmlns="" id="{2945CD9E-DA7A-E632-238C-9BB465C81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a:extLst>
              <a:ext uri="{FF2B5EF4-FFF2-40B4-BE49-F238E27FC236}">
                <a16:creationId xmlns:a16="http://schemas.microsoft.com/office/drawing/2014/main" xmlns="" id="{F97CE214-2BCB-0EE7-3538-C924C19369E4}"/>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5" name="Footer Placeholder 4">
            <a:extLst>
              <a:ext uri="{FF2B5EF4-FFF2-40B4-BE49-F238E27FC236}">
                <a16:creationId xmlns:a16="http://schemas.microsoft.com/office/drawing/2014/main" xmlns="" id="{8506FE5B-435F-7305-BF28-C0FE65DA2BC9}"/>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xmlns="" id="{A919ECFF-2489-07ED-CCB4-2E32DF4B757C}"/>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329978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BF8CD0-27EE-4202-2EAE-5AF7DEFF5900}"/>
              </a:ext>
            </a:extLst>
          </p:cNvPr>
          <p:cNvSpPr>
            <a:spLocks noGrp="1"/>
          </p:cNvSpPr>
          <p:nvPr>
            <p:ph type="title"/>
          </p:nvPr>
        </p:nvSpPr>
        <p:spPr/>
        <p:txBody>
          <a:bodyPr/>
          <a:lstStyle/>
          <a:p>
            <a:r>
              <a:rPr lang="en-US"/>
              <a:t>Click to edit Master title style</a:t>
            </a:r>
            <a:endParaRPr lang="hr-HR"/>
          </a:p>
        </p:txBody>
      </p:sp>
      <p:sp>
        <p:nvSpPr>
          <p:cNvPr id="3" name="Vertical Text Placeholder 2">
            <a:extLst>
              <a:ext uri="{FF2B5EF4-FFF2-40B4-BE49-F238E27FC236}">
                <a16:creationId xmlns:a16="http://schemas.microsoft.com/office/drawing/2014/main" xmlns="" id="{F8A50AAB-CACF-3653-0DEE-2E594688C7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xmlns="" id="{E4553648-50F8-24A7-1AC5-DABE10156B70}"/>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5" name="Footer Placeholder 4">
            <a:extLst>
              <a:ext uri="{FF2B5EF4-FFF2-40B4-BE49-F238E27FC236}">
                <a16:creationId xmlns:a16="http://schemas.microsoft.com/office/drawing/2014/main" xmlns="" id="{CB14C819-E17F-0441-D6BB-9A987D89B159}"/>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xmlns="" id="{D45C837D-4D14-3A62-DE36-83D36C39B583}"/>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3447209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18F178-EE19-43BB-7C00-68C90E873F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a:extLst>
              <a:ext uri="{FF2B5EF4-FFF2-40B4-BE49-F238E27FC236}">
                <a16:creationId xmlns:a16="http://schemas.microsoft.com/office/drawing/2014/main" xmlns="" id="{42280F37-E633-B4EB-DDD2-8043DEDBD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xmlns="" id="{0834F69B-73D2-D888-2EE0-3C514692FC87}"/>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5" name="Footer Placeholder 4">
            <a:extLst>
              <a:ext uri="{FF2B5EF4-FFF2-40B4-BE49-F238E27FC236}">
                <a16:creationId xmlns:a16="http://schemas.microsoft.com/office/drawing/2014/main" xmlns="" id="{5445B386-47AB-DCCC-2604-5E34E93A8986}"/>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xmlns="" id="{A4BB666D-4841-9D40-1E77-0E99D596A7ED}"/>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193967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F866A-253D-187A-428D-F0BC786C34E5}"/>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xmlns="" id="{B0777DF0-5D95-76A3-0A69-A38D180A8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xmlns="" id="{795E931D-B0F8-8BCB-0850-E45CA8D62111}"/>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5" name="Footer Placeholder 4">
            <a:extLst>
              <a:ext uri="{FF2B5EF4-FFF2-40B4-BE49-F238E27FC236}">
                <a16:creationId xmlns:a16="http://schemas.microsoft.com/office/drawing/2014/main" xmlns="" id="{A9E7B6A2-8328-DD6D-E152-A776C28E5E35}"/>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xmlns="" id="{F62A554E-40D4-E6B3-0AB1-3C55136E0E3C}"/>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187063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C4308-69AF-CF70-6BBA-EE1EC87638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a:extLst>
              <a:ext uri="{FF2B5EF4-FFF2-40B4-BE49-F238E27FC236}">
                <a16:creationId xmlns:a16="http://schemas.microsoft.com/office/drawing/2014/main" xmlns="" id="{4D20933C-4EA2-6D8B-88A8-9F65E5784A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7618048-6340-C967-7A70-A7EB92DCCA47}"/>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5" name="Footer Placeholder 4">
            <a:extLst>
              <a:ext uri="{FF2B5EF4-FFF2-40B4-BE49-F238E27FC236}">
                <a16:creationId xmlns:a16="http://schemas.microsoft.com/office/drawing/2014/main" xmlns="" id="{2EA1699C-D218-EE2C-A54D-FD36C5C73333}"/>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xmlns="" id="{C1D5A9BF-1CA4-AB5D-514E-1F594CD82D9B}"/>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4168940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2D6149-084B-E0A4-29C8-34FBF67FEF66}"/>
              </a:ext>
            </a:extLst>
          </p:cNvPr>
          <p:cNvSpPr>
            <a:spLocks noGrp="1"/>
          </p:cNvSpPr>
          <p:nvPr>
            <p:ph type="title"/>
          </p:nvPr>
        </p:nvSpPr>
        <p:spPr/>
        <p:txBody>
          <a:bodyPr/>
          <a:lstStyle/>
          <a:p>
            <a:r>
              <a:rPr lang="en-US"/>
              <a:t>Click to edit Master title style</a:t>
            </a:r>
            <a:endParaRPr lang="hr-HR"/>
          </a:p>
        </p:txBody>
      </p:sp>
      <p:sp>
        <p:nvSpPr>
          <p:cNvPr id="3" name="Content Placeholder 2">
            <a:extLst>
              <a:ext uri="{FF2B5EF4-FFF2-40B4-BE49-F238E27FC236}">
                <a16:creationId xmlns:a16="http://schemas.microsoft.com/office/drawing/2014/main" xmlns="" id="{9DF1C5B8-5DC2-2246-E4C8-347DF6B65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a:extLst>
              <a:ext uri="{FF2B5EF4-FFF2-40B4-BE49-F238E27FC236}">
                <a16:creationId xmlns:a16="http://schemas.microsoft.com/office/drawing/2014/main" xmlns="" id="{45316D68-4F13-E025-DF7A-4B751A4EC7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a:extLst>
              <a:ext uri="{FF2B5EF4-FFF2-40B4-BE49-F238E27FC236}">
                <a16:creationId xmlns:a16="http://schemas.microsoft.com/office/drawing/2014/main" xmlns="" id="{EE51BB04-303B-3F59-C109-D411C9F6591D}"/>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6" name="Footer Placeholder 5">
            <a:extLst>
              <a:ext uri="{FF2B5EF4-FFF2-40B4-BE49-F238E27FC236}">
                <a16:creationId xmlns:a16="http://schemas.microsoft.com/office/drawing/2014/main" xmlns="" id="{3C003E46-4526-BBC1-112E-0383114F4583}"/>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xmlns="" id="{4445950D-A585-0018-9A37-E594D0C73F04}"/>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122927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2B4C0A-8393-294B-F26E-DF6FA14C7B1C}"/>
              </a:ext>
            </a:extLst>
          </p:cNvPr>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a:extLst>
              <a:ext uri="{FF2B5EF4-FFF2-40B4-BE49-F238E27FC236}">
                <a16:creationId xmlns:a16="http://schemas.microsoft.com/office/drawing/2014/main" xmlns="" id="{39649336-D69B-5450-2C39-4B8E6E9069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633966-BDBD-7597-BB0E-A1BA9BB34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a:extLst>
              <a:ext uri="{FF2B5EF4-FFF2-40B4-BE49-F238E27FC236}">
                <a16:creationId xmlns:a16="http://schemas.microsoft.com/office/drawing/2014/main" xmlns="" id="{58765F69-B418-6E73-DC5D-9EBB327D9F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E821879-90E3-812E-4E36-4221498F84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a:extLst>
              <a:ext uri="{FF2B5EF4-FFF2-40B4-BE49-F238E27FC236}">
                <a16:creationId xmlns:a16="http://schemas.microsoft.com/office/drawing/2014/main" xmlns="" id="{674A55F4-BE14-73CD-AE16-BA3A795CDDA0}"/>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8" name="Footer Placeholder 7">
            <a:extLst>
              <a:ext uri="{FF2B5EF4-FFF2-40B4-BE49-F238E27FC236}">
                <a16:creationId xmlns:a16="http://schemas.microsoft.com/office/drawing/2014/main" xmlns="" id="{8672BBA4-4F6A-0E1E-2934-82F6E19D3D29}"/>
              </a:ext>
            </a:extLst>
          </p:cNvPr>
          <p:cNvSpPr>
            <a:spLocks noGrp="1"/>
          </p:cNvSpPr>
          <p:nvPr>
            <p:ph type="ftr" sz="quarter" idx="11"/>
          </p:nvPr>
        </p:nvSpPr>
        <p:spPr/>
        <p:txBody>
          <a:bodyPr/>
          <a:lstStyle/>
          <a:p>
            <a:endParaRPr lang="hr-HR"/>
          </a:p>
        </p:txBody>
      </p:sp>
      <p:sp>
        <p:nvSpPr>
          <p:cNvPr id="9" name="Slide Number Placeholder 8">
            <a:extLst>
              <a:ext uri="{FF2B5EF4-FFF2-40B4-BE49-F238E27FC236}">
                <a16:creationId xmlns:a16="http://schemas.microsoft.com/office/drawing/2014/main" xmlns="" id="{8DA757BB-C036-101C-4B23-D0B33CCADE4C}"/>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71960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72049-7098-68C8-FF65-FF9919187311}"/>
              </a:ext>
            </a:extLst>
          </p:cNvPr>
          <p:cNvSpPr>
            <a:spLocks noGrp="1"/>
          </p:cNvSpPr>
          <p:nvPr>
            <p:ph type="title"/>
          </p:nvPr>
        </p:nvSpPr>
        <p:spPr/>
        <p:txBody>
          <a:bodyPr/>
          <a:lstStyle/>
          <a:p>
            <a:r>
              <a:rPr lang="en-US"/>
              <a:t>Click to edit Master title style</a:t>
            </a:r>
            <a:endParaRPr lang="hr-HR"/>
          </a:p>
        </p:txBody>
      </p:sp>
      <p:sp>
        <p:nvSpPr>
          <p:cNvPr id="3" name="Date Placeholder 2">
            <a:extLst>
              <a:ext uri="{FF2B5EF4-FFF2-40B4-BE49-F238E27FC236}">
                <a16:creationId xmlns:a16="http://schemas.microsoft.com/office/drawing/2014/main" xmlns="" id="{DB317399-9349-9A54-8C10-CEF4D706FF33}"/>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4" name="Footer Placeholder 3">
            <a:extLst>
              <a:ext uri="{FF2B5EF4-FFF2-40B4-BE49-F238E27FC236}">
                <a16:creationId xmlns:a16="http://schemas.microsoft.com/office/drawing/2014/main" xmlns="" id="{E3612606-7E08-0A7C-43E9-B4FAFABB918B}"/>
              </a:ext>
            </a:extLst>
          </p:cNvPr>
          <p:cNvSpPr>
            <a:spLocks noGrp="1"/>
          </p:cNvSpPr>
          <p:nvPr>
            <p:ph type="ftr" sz="quarter" idx="11"/>
          </p:nvPr>
        </p:nvSpPr>
        <p:spPr/>
        <p:txBody>
          <a:bodyPr/>
          <a:lstStyle/>
          <a:p>
            <a:endParaRPr lang="hr-HR"/>
          </a:p>
        </p:txBody>
      </p:sp>
      <p:sp>
        <p:nvSpPr>
          <p:cNvPr id="5" name="Slide Number Placeholder 4">
            <a:extLst>
              <a:ext uri="{FF2B5EF4-FFF2-40B4-BE49-F238E27FC236}">
                <a16:creationId xmlns:a16="http://schemas.microsoft.com/office/drawing/2014/main" xmlns="" id="{86A62CCD-5D42-10CB-7F05-EF16F8A45E77}"/>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377865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3C8DAE-926A-5740-1421-EF6E13940967}"/>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3" name="Footer Placeholder 2">
            <a:extLst>
              <a:ext uri="{FF2B5EF4-FFF2-40B4-BE49-F238E27FC236}">
                <a16:creationId xmlns:a16="http://schemas.microsoft.com/office/drawing/2014/main" xmlns="" id="{84C7385E-BE98-E99E-3D9E-A0B1DDE5157C}"/>
              </a:ext>
            </a:extLst>
          </p:cNvPr>
          <p:cNvSpPr>
            <a:spLocks noGrp="1"/>
          </p:cNvSpPr>
          <p:nvPr>
            <p:ph type="ftr" sz="quarter" idx="11"/>
          </p:nvPr>
        </p:nvSpPr>
        <p:spPr/>
        <p:txBody>
          <a:bodyPr/>
          <a:lstStyle/>
          <a:p>
            <a:endParaRPr lang="hr-HR"/>
          </a:p>
        </p:txBody>
      </p:sp>
      <p:sp>
        <p:nvSpPr>
          <p:cNvPr id="4" name="Slide Number Placeholder 3">
            <a:extLst>
              <a:ext uri="{FF2B5EF4-FFF2-40B4-BE49-F238E27FC236}">
                <a16:creationId xmlns:a16="http://schemas.microsoft.com/office/drawing/2014/main" xmlns="" id="{70F8B439-0BAD-2771-9C1C-6789FC390DAE}"/>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24626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84E54-4F03-4F33-A14B-184C66B56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a:extLst>
              <a:ext uri="{FF2B5EF4-FFF2-40B4-BE49-F238E27FC236}">
                <a16:creationId xmlns:a16="http://schemas.microsoft.com/office/drawing/2014/main" xmlns="" id="{9D3830D7-C00E-5CF7-FD19-E5622AFAEA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a:extLst>
              <a:ext uri="{FF2B5EF4-FFF2-40B4-BE49-F238E27FC236}">
                <a16:creationId xmlns:a16="http://schemas.microsoft.com/office/drawing/2014/main" xmlns="" id="{BB339840-4C55-CF05-A060-BC8871D4F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A2711A-67C1-19E3-5BF3-D81C3DEF0CB4}"/>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6" name="Footer Placeholder 5">
            <a:extLst>
              <a:ext uri="{FF2B5EF4-FFF2-40B4-BE49-F238E27FC236}">
                <a16:creationId xmlns:a16="http://schemas.microsoft.com/office/drawing/2014/main" xmlns="" id="{31372ED5-AF6F-D1AC-D731-45687052B86E}"/>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xmlns="" id="{635ACC5D-AB24-3D95-74FF-0496B6BD301F}"/>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419841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8F0433-7D14-2488-7651-87563A0CD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a:extLst>
              <a:ext uri="{FF2B5EF4-FFF2-40B4-BE49-F238E27FC236}">
                <a16:creationId xmlns:a16="http://schemas.microsoft.com/office/drawing/2014/main" xmlns="" id="{5D14C7DE-F52B-D7F9-5C58-167EBC430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a:extLst>
              <a:ext uri="{FF2B5EF4-FFF2-40B4-BE49-F238E27FC236}">
                <a16:creationId xmlns:a16="http://schemas.microsoft.com/office/drawing/2014/main" xmlns="" id="{7AD21E30-AF8B-B452-A6A8-39F296B82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06CE5D-6BC0-2898-9B49-883709FA7A95}"/>
              </a:ext>
            </a:extLst>
          </p:cNvPr>
          <p:cNvSpPr>
            <a:spLocks noGrp="1"/>
          </p:cNvSpPr>
          <p:nvPr>
            <p:ph type="dt" sz="half" idx="10"/>
          </p:nvPr>
        </p:nvSpPr>
        <p:spPr/>
        <p:txBody>
          <a:bodyPr/>
          <a:lstStyle/>
          <a:p>
            <a:fld id="{E95B65B2-2A66-4F5E-8056-A7F70F538930}" type="datetimeFigureOut">
              <a:rPr lang="hr-HR" smtClean="0"/>
              <a:t>3.6.2025.</a:t>
            </a:fld>
            <a:endParaRPr lang="hr-HR"/>
          </a:p>
        </p:txBody>
      </p:sp>
      <p:sp>
        <p:nvSpPr>
          <p:cNvPr id="6" name="Footer Placeholder 5">
            <a:extLst>
              <a:ext uri="{FF2B5EF4-FFF2-40B4-BE49-F238E27FC236}">
                <a16:creationId xmlns:a16="http://schemas.microsoft.com/office/drawing/2014/main" xmlns="" id="{301E74BD-BFCE-CA84-E405-3F8D5ED4F5BF}"/>
              </a:ext>
            </a:extLst>
          </p:cNvPr>
          <p:cNvSpPr>
            <a:spLocks noGrp="1"/>
          </p:cNvSpPr>
          <p:nvPr>
            <p:ph type="ftr" sz="quarter" idx="11"/>
          </p:nvPr>
        </p:nvSpPr>
        <p:spPr/>
        <p:txBody>
          <a:bodyPr/>
          <a:lstStyle/>
          <a:p>
            <a:endParaRPr lang="hr-HR"/>
          </a:p>
        </p:txBody>
      </p:sp>
      <p:sp>
        <p:nvSpPr>
          <p:cNvPr id="7" name="Slide Number Placeholder 6">
            <a:extLst>
              <a:ext uri="{FF2B5EF4-FFF2-40B4-BE49-F238E27FC236}">
                <a16:creationId xmlns:a16="http://schemas.microsoft.com/office/drawing/2014/main" xmlns="" id="{B1C8F29F-DA7E-268C-B0CD-937071882DEB}"/>
              </a:ext>
            </a:extLst>
          </p:cNvPr>
          <p:cNvSpPr>
            <a:spLocks noGrp="1"/>
          </p:cNvSpPr>
          <p:nvPr>
            <p:ph type="sldNum" sz="quarter" idx="12"/>
          </p:nvPr>
        </p:nvSpPr>
        <p:spPr/>
        <p:txBody>
          <a:bodyPr/>
          <a:lstStyle/>
          <a:p>
            <a:fld id="{702580C2-DEF1-4F59-9219-83F00B0A0B7B}" type="slidenum">
              <a:rPr lang="hr-HR" smtClean="0"/>
              <a:t>‹#›</a:t>
            </a:fld>
            <a:endParaRPr lang="hr-HR"/>
          </a:p>
        </p:txBody>
      </p:sp>
    </p:spTree>
    <p:extLst>
      <p:ext uri="{BB962C8B-B14F-4D97-AF65-F5344CB8AC3E}">
        <p14:creationId xmlns:p14="http://schemas.microsoft.com/office/powerpoint/2010/main" val="181119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6A240F-0563-E889-C163-70B3C5C78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a:extLst>
              <a:ext uri="{FF2B5EF4-FFF2-40B4-BE49-F238E27FC236}">
                <a16:creationId xmlns:a16="http://schemas.microsoft.com/office/drawing/2014/main" xmlns="" id="{75243943-4EA0-FAC2-92BE-49A52D64C4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a:extLst>
              <a:ext uri="{FF2B5EF4-FFF2-40B4-BE49-F238E27FC236}">
                <a16:creationId xmlns:a16="http://schemas.microsoft.com/office/drawing/2014/main" xmlns="" id="{8BCE2795-2791-D02B-5A90-4B24E33ABB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5B65B2-2A66-4F5E-8056-A7F70F538930}" type="datetimeFigureOut">
              <a:rPr lang="hr-HR" smtClean="0"/>
              <a:t>3.6.2025.</a:t>
            </a:fld>
            <a:endParaRPr lang="hr-HR"/>
          </a:p>
        </p:txBody>
      </p:sp>
      <p:sp>
        <p:nvSpPr>
          <p:cNvPr id="5" name="Footer Placeholder 4">
            <a:extLst>
              <a:ext uri="{FF2B5EF4-FFF2-40B4-BE49-F238E27FC236}">
                <a16:creationId xmlns:a16="http://schemas.microsoft.com/office/drawing/2014/main" xmlns="" id="{870C1788-A2BD-7488-ADD4-29C7AF077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r-HR"/>
          </a:p>
        </p:txBody>
      </p:sp>
      <p:sp>
        <p:nvSpPr>
          <p:cNvPr id="6" name="Slide Number Placeholder 5">
            <a:extLst>
              <a:ext uri="{FF2B5EF4-FFF2-40B4-BE49-F238E27FC236}">
                <a16:creationId xmlns:a16="http://schemas.microsoft.com/office/drawing/2014/main" xmlns="" id="{2AAAC19B-8D2B-3EA6-143D-2776816E1F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2580C2-DEF1-4F59-9219-83F00B0A0B7B}" type="slidenum">
              <a:rPr lang="hr-HR" smtClean="0"/>
              <a:t>‹#›</a:t>
            </a:fld>
            <a:endParaRPr lang="hr-HR"/>
          </a:p>
        </p:txBody>
      </p:sp>
    </p:spTree>
    <p:extLst>
      <p:ext uri="{BB962C8B-B14F-4D97-AF65-F5344CB8AC3E}">
        <p14:creationId xmlns:p14="http://schemas.microsoft.com/office/powerpoint/2010/main" val="313583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1901E5-0007-8B36-95DC-E3394BC4AC2A}"/>
              </a:ext>
            </a:extLst>
          </p:cNvPr>
          <p:cNvSpPr>
            <a:spLocks noGrp="1"/>
          </p:cNvSpPr>
          <p:nvPr>
            <p:ph type="ctrTitle"/>
          </p:nvPr>
        </p:nvSpPr>
        <p:spPr>
          <a:xfrm>
            <a:off x="1524000" y="943428"/>
            <a:ext cx="9144000" cy="2387600"/>
          </a:xfrm>
        </p:spPr>
        <p:txBody>
          <a:bodyPr/>
          <a:lstStyle/>
          <a:p>
            <a:r>
              <a:rPr lang="hr-HR" dirty="0" smtClean="0">
                <a:latin typeface="Times New Roman" panose="02020603050405020304" pitchFamily="18" charset="0"/>
                <a:cs typeface="Times New Roman" panose="02020603050405020304" pitchFamily="18" charset="0"/>
              </a:rPr>
              <a:t>UPIS </a:t>
            </a:r>
            <a:r>
              <a:rPr lang="hr-HR" dirty="0">
                <a:latin typeface="Times New Roman" panose="02020603050405020304" pitchFamily="18" charset="0"/>
                <a:cs typeface="Times New Roman" panose="02020603050405020304" pitchFamily="18" charset="0"/>
              </a:rPr>
              <a:t>U </a:t>
            </a:r>
            <a:r>
              <a:rPr lang="hr-HR" dirty="0" smtClean="0">
                <a:latin typeface="Times New Roman" panose="02020603050405020304" pitchFamily="18" charset="0"/>
                <a:cs typeface="Times New Roman" panose="02020603050405020304" pitchFamily="18" charset="0"/>
              </a:rPr>
              <a:t>SREDNJU </a:t>
            </a:r>
            <a:r>
              <a:rPr lang="hr-HR" dirty="0">
                <a:latin typeface="Times New Roman" panose="02020603050405020304" pitchFamily="18" charset="0"/>
                <a:cs typeface="Times New Roman" panose="02020603050405020304" pitchFamily="18" charset="0"/>
              </a:rPr>
              <a:t>ŠKOLE</a:t>
            </a:r>
          </a:p>
        </p:txBody>
      </p:sp>
      <p:sp>
        <p:nvSpPr>
          <p:cNvPr id="3" name="Subtitle 2">
            <a:extLst>
              <a:ext uri="{FF2B5EF4-FFF2-40B4-BE49-F238E27FC236}">
                <a16:creationId xmlns:a16="http://schemas.microsoft.com/office/drawing/2014/main" xmlns="" id="{EEB509C2-68A3-6B7C-FAD5-E1A5936C929B}"/>
              </a:ext>
            </a:extLst>
          </p:cNvPr>
          <p:cNvSpPr>
            <a:spLocks noGrp="1"/>
          </p:cNvSpPr>
          <p:nvPr>
            <p:ph type="subTitle" idx="1"/>
          </p:nvPr>
        </p:nvSpPr>
        <p:spPr>
          <a:xfrm>
            <a:off x="1524000" y="4062867"/>
            <a:ext cx="9144000" cy="1655762"/>
          </a:xfrm>
        </p:spPr>
        <p:txBody>
          <a:bodyPr/>
          <a:lstStyle/>
          <a:p>
            <a:r>
              <a:rPr lang="hr-HR" dirty="0" smtClean="0">
                <a:latin typeface="Times New Roman" panose="02020603050405020304" pitchFamily="18" charset="0"/>
                <a:cs typeface="Times New Roman" panose="02020603050405020304" pitchFamily="18" charset="0"/>
              </a:rPr>
              <a:t>Stručna suradnica </a:t>
            </a:r>
            <a:r>
              <a:rPr lang="hr-HR" dirty="0">
                <a:latin typeface="Times New Roman" panose="02020603050405020304" pitchFamily="18" charset="0"/>
                <a:cs typeface="Times New Roman" panose="02020603050405020304" pitchFamily="18" charset="0"/>
              </a:rPr>
              <a:t>Osnovne škole Franje Krežme Osijek</a:t>
            </a:r>
          </a:p>
          <a:p>
            <a:r>
              <a:rPr lang="hr-HR" dirty="0" smtClean="0">
                <a:latin typeface="Times New Roman" panose="02020603050405020304" pitchFamily="18" charset="0"/>
                <a:cs typeface="Times New Roman" panose="02020603050405020304" pitchFamily="18" charset="0"/>
              </a:rPr>
              <a:t>Zorica </a:t>
            </a:r>
            <a:r>
              <a:rPr lang="hr-HR" dirty="0">
                <a:latin typeface="Times New Roman" panose="02020603050405020304" pitchFamily="18" charset="0"/>
                <a:cs typeface="Times New Roman" panose="02020603050405020304" pitchFamily="18" charset="0"/>
              </a:rPr>
              <a:t>Pichler, prof. pedagogija</a:t>
            </a:r>
          </a:p>
        </p:txBody>
      </p:sp>
    </p:spTree>
    <p:extLst>
      <p:ext uri="{BB962C8B-B14F-4D97-AF65-F5344CB8AC3E}">
        <p14:creationId xmlns:p14="http://schemas.microsoft.com/office/powerpoint/2010/main" val="345204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F51B2C-49AC-BC2E-D068-2BD5B8E2AC0C}"/>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4CA22348-97C6-A254-D2AF-E57F229E4E2D}"/>
              </a:ext>
            </a:extLst>
          </p:cNvPr>
          <p:cNvSpPr>
            <a:spLocks noGrp="1"/>
          </p:cNvSpPr>
          <p:nvPr>
            <p:ph idx="1"/>
          </p:nvPr>
        </p:nvSpPr>
        <p:spPr/>
        <p:txBody>
          <a:bodyPr/>
          <a:lstStyle/>
          <a:p>
            <a:pPr marL="0" indent="0">
              <a:buNone/>
            </a:pPr>
            <a:r>
              <a:rPr lang="hr-HR" dirty="0"/>
              <a:t> </a:t>
            </a:r>
          </a:p>
        </p:txBody>
      </p:sp>
      <p:pic>
        <p:nvPicPr>
          <p:cNvPr id="4" name="Slika 3"/>
          <p:cNvPicPr>
            <a:picLocks noChangeAspect="1"/>
          </p:cNvPicPr>
          <p:nvPr/>
        </p:nvPicPr>
        <p:blipFill>
          <a:blip r:embed="rId2"/>
          <a:stretch>
            <a:fillRect/>
          </a:stretch>
        </p:blipFill>
        <p:spPr>
          <a:xfrm>
            <a:off x="1573822" y="612027"/>
            <a:ext cx="8554915" cy="5490888"/>
          </a:xfrm>
          <a:prstGeom prst="rect">
            <a:avLst/>
          </a:prstGeom>
        </p:spPr>
      </p:pic>
    </p:spTree>
    <p:extLst>
      <p:ext uri="{BB962C8B-B14F-4D97-AF65-F5344CB8AC3E}">
        <p14:creationId xmlns:p14="http://schemas.microsoft.com/office/powerpoint/2010/main" val="341421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D884C4-8C80-2AD8-5745-073AE9BBB78C}"/>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8E675198-16FD-B37A-7CB8-612EBB1BFB37}"/>
              </a:ext>
            </a:extLst>
          </p:cNvPr>
          <p:cNvSpPr>
            <a:spLocks noGrp="1"/>
          </p:cNvSpPr>
          <p:nvPr>
            <p:ph idx="1"/>
          </p:nvPr>
        </p:nvSpPr>
        <p:spPr/>
        <p:txBody>
          <a:bodyPr/>
          <a:lstStyle/>
          <a:p>
            <a:pPr marL="0" indent="0">
              <a:buNone/>
            </a:pPr>
            <a:r>
              <a:rPr lang="hr-HR" dirty="0"/>
              <a:t> </a:t>
            </a:r>
          </a:p>
        </p:txBody>
      </p:sp>
      <p:pic>
        <p:nvPicPr>
          <p:cNvPr id="4" name="Slika 3"/>
          <p:cNvPicPr>
            <a:picLocks noChangeAspect="1"/>
          </p:cNvPicPr>
          <p:nvPr/>
        </p:nvPicPr>
        <p:blipFill>
          <a:blip r:embed="rId2"/>
          <a:stretch>
            <a:fillRect/>
          </a:stretch>
        </p:blipFill>
        <p:spPr>
          <a:xfrm>
            <a:off x="1679332" y="1027906"/>
            <a:ext cx="8431822" cy="4565599"/>
          </a:xfrm>
          <a:prstGeom prst="rect">
            <a:avLst/>
          </a:prstGeom>
        </p:spPr>
      </p:pic>
    </p:spTree>
    <p:extLst>
      <p:ext uri="{BB962C8B-B14F-4D97-AF65-F5344CB8AC3E}">
        <p14:creationId xmlns:p14="http://schemas.microsoft.com/office/powerpoint/2010/main" val="1654692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E6E24-CD2A-82A5-C488-82ABA57D9CA0}"/>
              </a:ext>
            </a:extLst>
          </p:cNvPr>
          <p:cNvSpPr>
            <a:spLocks noGrp="1"/>
          </p:cNvSpPr>
          <p:nvPr>
            <p:ph type="title"/>
          </p:nvPr>
        </p:nvSpPr>
        <p:spPr>
          <a:xfrm>
            <a:off x="838200" y="588861"/>
            <a:ext cx="10515600" cy="1325563"/>
          </a:xfrm>
        </p:spPr>
        <p:txBody>
          <a:bodyPr>
            <a:normAutofit/>
          </a:bodyPr>
          <a:lstStyle/>
          <a:p>
            <a:pPr algn="ctr" rtl="0">
              <a:spcBef>
                <a:spcPts val="0"/>
              </a:spcBef>
              <a:spcAft>
                <a:spcPts val="0"/>
              </a:spcAft>
            </a:pPr>
            <a:r>
              <a:rPr lang="pl-PL"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UPISI U RAZREDNE ODJELE ZA SPORTAŠE</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3624D21-8619-27A9-B586-118A46985000}"/>
              </a:ext>
            </a:extLst>
          </p:cNvPr>
          <p:cNvSpPr>
            <a:spLocks noGrp="1"/>
          </p:cNvSpPr>
          <p:nvPr>
            <p:ph idx="1"/>
          </p:nvPr>
        </p:nvSpPr>
        <p:spPr>
          <a:xfrm>
            <a:off x="838200" y="2302281"/>
            <a:ext cx="10515600" cy="4351338"/>
          </a:xfrm>
        </p:spPr>
        <p:txBody>
          <a:bodyPr>
            <a:norm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Potrebna registracija u Savezu sporta kojim se učenik bavi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sym typeface="Wingdings" panose="05000000000000000000" pitchFamily="2" charset="2"/>
              </a:rPr>
              <a:t>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registrirani</a:t>
            </a:r>
            <a:r>
              <a:rPr lang="hr-HR" sz="2400" dirty="0">
                <a:highlight>
                  <a:srgbClr val="FFFFFF"/>
                </a:highlight>
                <a:latin typeface="Times New Roman" panose="02020603050405020304" pitchFamily="18" charset="0"/>
                <a:cs typeface="Times New Roman" panose="02020603050405020304" pitchFamily="18" charset="0"/>
              </a:rPr>
              <a:t>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sportaš</a:t>
            </a: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Kada uđete u sustav, prijava na e-upise, na samom dnu </a:t>
            </a:r>
            <a:r>
              <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rubrike Moji podaci nalazi se odabir sporta obilježen </a:t>
            </a:r>
            <a:r>
              <a:rPr lang="hr-HR" sz="2400" b="0" i="0" u="none" strike="noStrike" smtClean="0">
                <a:solidFill>
                  <a:srgbClr val="000000"/>
                </a:solidFill>
                <a:effectLst/>
                <a:highlight>
                  <a:srgbClr val="FFFFFF"/>
                </a:highlight>
                <a:latin typeface="Times New Roman" panose="02020603050405020304" pitchFamily="18" charset="0"/>
                <a:cs typeface="Times New Roman" panose="02020603050405020304" pitchFamily="18" charset="0"/>
              </a:rPr>
              <a:t>zelenom pozadinom</a:t>
            </a: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 izborniku imate popis sportova</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Označite sport</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Upišite naziv i adresu kluba</a:t>
            </a:r>
            <a:endParaRPr lang="hr-HR" sz="2400" b="0" dirty="0">
              <a:effectLst/>
              <a:latin typeface="Times New Roman" panose="02020603050405020304" pitchFamily="18" charset="0"/>
              <a:cs typeface="Times New Roman" panose="02020603050405020304" pitchFamily="18" charset="0"/>
            </a:endParaRPr>
          </a:p>
          <a:p>
            <a:pPr marL="0" indent="0">
              <a:buNone/>
            </a:pP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751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F401B6-55AA-4814-1504-53CBFC517420}"/>
              </a:ext>
            </a:extLst>
          </p:cNvPr>
          <p:cNvSpPr>
            <a:spLocks noGrp="1"/>
          </p:cNvSpPr>
          <p:nvPr>
            <p:ph idx="1"/>
          </p:nvPr>
        </p:nvSpPr>
        <p:spPr>
          <a:xfrm>
            <a:off x="838200" y="2169817"/>
            <a:ext cx="10515600" cy="4351338"/>
          </a:xfrm>
        </p:spPr>
        <p:txBody>
          <a:bodyPr>
            <a:normAutofit fontScale="92500"/>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Sportovi su podijeljeni u kategorije, a ovisno o kategoriji, dodjeljuju se sportski</a:t>
            </a:r>
            <a:r>
              <a:rPr lang="hr-HR" sz="2400" dirty="0">
                <a:highlight>
                  <a:srgbClr val="FFFFFF"/>
                </a:highlight>
                <a:latin typeface="Times New Roman" panose="02020603050405020304" pitchFamily="18" charset="0"/>
                <a:cs typeface="Times New Roman" panose="02020603050405020304" pitchFamily="18" charset="0"/>
              </a:rPr>
              <a:t> b</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odovi</a:t>
            </a: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Ovisno o plasmanu na rang-list nacionalnoga sportskoga saveza, uz ostale </a:t>
            </a:r>
            <a:endPar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ostvarene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bodove, ovi učenici mogu dobiti još najviše</a:t>
            </a:r>
            <a:r>
              <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a:t>
            </a: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80 bodova za sportove prve skupine</a:t>
            </a:r>
            <a:endParaRPr lang="hr-HR" sz="24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72 boda za sportove druge skupine</a:t>
            </a:r>
            <a:endParaRPr lang="hr-HR" sz="24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64 boda za sportove treće skupine</a:t>
            </a: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Ako je dijete u svom sportu reprezentativac ili ima posebnu individualnu</a:t>
            </a:r>
            <a:r>
              <a:rPr lang="hr-HR" sz="2400" dirty="0">
                <a:highlight>
                  <a:srgbClr val="FFFFFF"/>
                </a:highlight>
                <a:latin typeface="Times New Roman" panose="02020603050405020304" pitchFamily="18" charset="0"/>
                <a:cs typeface="Times New Roman" panose="02020603050405020304" pitchFamily="18" charset="0"/>
              </a:rPr>
              <a:t>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nagradu dodaje se još bodova</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Za upis u školu potrebni su i školski bodovi koje određena škola traži</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12BB0F0C-D3D1-2DBA-739E-DAEF82F8CEDE}"/>
              </a:ext>
            </a:extLst>
          </p:cNvPr>
          <p:cNvSpPr>
            <a:spLocks noGrp="1"/>
          </p:cNvSpPr>
          <p:nvPr>
            <p:ph type="title"/>
          </p:nvPr>
        </p:nvSpPr>
        <p:spPr>
          <a:xfrm>
            <a:off x="838200" y="563087"/>
            <a:ext cx="10515600" cy="1325563"/>
          </a:xfrm>
        </p:spPr>
        <p:txBody>
          <a:bodyPr>
            <a:normAutofit/>
          </a:bodyPr>
          <a:lstStyle/>
          <a:p>
            <a:pPr algn="ctr" rtl="0">
              <a:spcBef>
                <a:spcPts val="0"/>
              </a:spcBef>
              <a:spcAft>
                <a:spcPts val="0"/>
              </a:spcAft>
            </a:pPr>
            <a:r>
              <a:rPr lang="pl-PL"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UPISI U RAZREDNE ODJELE ZA SPORTAŠE</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70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7D93D63-5B33-A437-62A8-B8B7BC31397A}"/>
              </a:ext>
            </a:extLst>
          </p:cNvPr>
          <p:cNvSpPr>
            <a:spLocks noGrp="1"/>
          </p:cNvSpPr>
          <p:nvPr>
            <p:ph idx="1"/>
          </p:nvPr>
        </p:nvSpPr>
        <p:spPr>
          <a:xfrm>
            <a:off x="838200" y="2230977"/>
            <a:ext cx="10515600" cy="4351338"/>
          </a:xfrm>
        </p:spPr>
        <p:txBody>
          <a:bodyPr>
            <a:norm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Kada se podatak o sportu pohrani, ni klub ni roditelji ne trebaju ništa dodatno raditi</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Nisu potrebne potvrde kluba ili neke druge potvrde</a:t>
            </a: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Automatizmom Carnet povlači podatke iz saveza</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To traje otprilike 10 dana</a:t>
            </a: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 istom mjestu gdje su pohranili podatke bit će upisani dodatni bodovi</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A6264C41-8F82-F963-55A7-1D8516B77A5D}"/>
              </a:ext>
            </a:extLst>
          </p:cNvPr>
          <p:cNvSpPr>
            <a:spLocks noGrp="1"/>
          </p:cNvSpPr>
          <p:nvPr>
            <p:ph type="title"/>
          </p:nvPr>
        </p:nvSpPr>
        <p:spPr>
          <a:xfrm>
            <a:off x="838200" y="588861"/>
            <a:ext cx="10515600" cy="1325563"/>
          </a:xfrm>
        </p:spPr>
        <p:txBody>
          <a:bodyPr>
            <a:normAutofit/>
          </a:bodyPr>
          <a:lstStyle/>
          <a:p>
            <a:pPr algn="ctr" rtl="0">
              <a:spcBef>
                <a:spcPts val="0"/>
              </a:spcBef>
              <a:spcAft>
                <a:spcPts val="0"/>
              </a:spcAft>
            </a:pPr>
            <a:r>
              <a:rPr lang="pl-PL"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UPISI U RAZREDNE ODJELE ZA SPORTAŠE</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29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70285" y="0"/>
            <a:ext cx="10515600" cy="1325563"/>
          </a:xfrm>
        </p:spPr>
        <p:txBody>
          <a:bodyPr/>
          <a:lstStyle/>
          <a:p>
            <a:r>
              <a:rPr lang="hr-HR" dirty="0" smtClean="0"/>
              <a:t>IZGLED APLIKACIJE</a:t>
            </a:r>
            <a:endParaRPr lang="hr-HR" dirty="0"/>
          </a:p>
        </p:txBody>
      </p:sp>
      <p:pic>
        <p:nvPicPr>
          <p:cNvPr id="5" name="Rezervirano mjesto sadržaja 4"/>
          <p:cNvPicPr>
            <a:picLocks noGrp="1" noChangeAspect="1"/>
          </p:cNvPicPr>
          <p:nvPr>
            <p:ph idx="1"/>
          </p:nvPr>
        </p:nvPicPr>
        <p:blipFill>
          <a:blip r:embed="rId2"/>
          <a:stretch>
            <a:fillRect/>
          </a:stretch>
        </p:blipFill>
        <p:spPr>
          <a:xfrm>
            <a:off x="1257300" y="1230924"/>
            <a:ext cx="9328638" cy="4765430"/>
          </a:xfrm>
          <a:prstGeom prst="rect">
            <a:avLst/>
          </a:prstGeom>
        </p:spPr>
      </p:pic>
    </p:spTree>
    <p:extLst>
      <p:ext uri="{BB962C8B-B14F-4D97-AF65-F5344CB8AC3E}">
        <p14:creationId xmlns:p14="http://schemas.microsoft.com/office/powerpoint/2010/main" val="16028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zervirano mjesto sadržaja 2"/>
          <p:cNvPicPr>
            <a:picLocks noGrp="1" noChangeAspect="1"/>
          </p:cNvPicPr>
          <p:nvPr>
            <p:ph idx="1"/>
          </p:nvPr>
        </p:nvPicPr>
        <p:blipFill>
          <a:blip r:embed="rId2"/>
          <a:stretch>
            <a:fillRect/>
          </a:stretch>
        </p:blipFill>
        <p:spPr>
          <a:xfrm>
            <a:off x="2127738" y="1186962"/>
            <a:ext cx="8150469" cy="4599290"/>
          </a:xfrm>
          <a:prstGeom prst="rect">
            <a:avLst/>
          </a:prstGeom>
        </p:spPr>
      </p:pic>
    </p:spTree>
    <p:extLst>
      <p:ext uri="{BB962C8B-B14F-4D97-AF65-F5344CB8AC3E}">
        <p14:creationId xmlns:p14="http://schemas.microsoft.com/office/powerpoint/2010/main" val="1919096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B0C7-FA7C-9B9D-2F54-48FA80B7D987}"/>
              </a:ext>
            </a:extLst>
          </p:cNvPr>
          <p:cNvSpPr>
            <a:spLocks noGrp="1"/>
          </p:cNvSpPr>
          <p:nvPr>
            <p:ph type="title"/>
          </p:nvPr>
        </p:nvSpPr>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PRIPREMNE RADNJE</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BEBA64C-34EF-5CCC-FAF3-88436BD8B52E}"/>
              </a:ext>
            </a:extLst>
          </p:cNvPr>
          <p:cNvSpPr>
            <a:spLocks noGrp="1"/>
          </p:cNvSpPr>
          <p:nvPr>
            <p:ph idx="1"/>
          </p:nvPr>
        </p:nvSpPr>
        <p:spPr>
          <a:xfrm>
            <a:off x="838200" y="1825625"/>
            <a:ext cx="10515600" cy="4667250"/>
          </a:xfrm>
        </p:spPr>
        <p:txBody>
          <a:bodyPr>
            <a:norm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Kada započne postupak upisa, kandidati se prijavljuju u sustav upisa u srednje škole putem poveznice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https://srednje.e-upisi.hr/</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sa svojom korisničkom oznakom oblika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ime.prezime@skole.hr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 pripadajućom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lozinkom</a:t>
            </a: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Kandidati se prijavljuju odabirom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Prijava --&gt; Prijava preko AAI</a:t>
            </a:r>
          </a:p>
          <a:p>
            <a:pPr marL="0" indent="0" rtl="0">
              <a:spcBef>
                <a:spcPts val="0"/>
              </a:spcBef>
              <a:spcAft>
                <a:spcPts val="0"/>
              </a:spcAft>
              <a:buNone/>
            </a:pPr>
            <a:endParaRPr lang="hr-HR" sz="2400" dirty="0">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Ako kandidati iz nekog razloga nemaju navedene podatke ili su izgubili/zaboravili lozinku, trebaju se </a:t>
            </a:r>
            <a:r>
              <a:rPr lang="hr-HR" sz="2400" b="1" i="0" u="sng"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obratiti razredniku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kako bi dobili nove podatke za prijavu</a:t>
            </a: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Nakon prijave u sustav, potrebno je provjeriti ispravnost osobnih podataka i ocjena iz prethodnih razreda (svih osim 8.)</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Ako je bilo koji od podataka neispravan, potrebno je obratiti se razredniku</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1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B0C7-FA7C-9B9D-2F54-48FA80B7D987}"/>
              </a:ext>
            </a:extLst>
          </p:cNvPr>
          <p:cNvSpPr>
            <a:spLocks noGrp="1"/>
          </p:cNvSpPr>
          <p:nvPr>
            <p:ph type="title"/>
          </p:nvPr>
        </p:nvSpPr>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PRIPREMNE RADNJE</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BEBA64C-34EF-5CCC-FAF3-88436BD8B52E}"/>
              </a:ext>
            </a:extLst>
          </p:cNvPr>
          <p:cNvSpPr>
            <a:spLocks noGrp="1"/>
          </p:cNvSpPr>
          <p:nvPr>
            <p:ph idx="1"/>
          </p:nvPr>
        </p:nvSpPr>
        <p:spPr>
          <a:xfrm>
            <a:off x="649664" y="1948174"/>
            <a:ext cx="10515600" cy="4351338"/>
          </a:xfrm>
        </p:spPr>
        <p:txBody>
          <a:bodyPr>
            <a:no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Kandidati unutar propisanog roka unutar sustava u kartici </a:t>
            </a:r>
            <a:r>
              <a:rPr lang="hr-HR" sz="2400" b="0" i="1"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Dodatni bodovi/prava prednosti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označavaju na koji način žele da se dokumentacija za ostvarivanje dodatnih bodova ili prava prednosti učita u sustav (Stručno mišljenje HZZ-a za programe koji to zahtijevaju)</a:t>
            </a: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Kandidati dokumentaciju mogu dostaviti razredniku koji ju onda učitava u sustav, mogu ju samostalno učitati ili mogu odabrati opciju da se podaci automatski provjeravaju iz vanjskih sustava</a:t>
            </a:r>
            <a:endParaRPr lang="hr-HR" sz="2400" i="0" u="none" strike="noStrike" dirty="0">
              <a:solidFill>
                <a:srgbClr val="000000"/>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10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B0C7-FA7C-9B9D-2F54-48FA80B7D987}"/>
              </a:ext>
            </a:extLst>
          </p:cNvPr>
          <p:cNvSpPr>
            <a:spLocks noGrp="1"/>
          </p:cNvSpPr>
          <p:nvPr>
            <p:ph type="title"/>
          </p:nvPr>
        </p:nvSpPr>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PRIPREMNE RADNJE</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BEBA64C-34EF-5CCC-FAF3-88436BD8B52E}"/>
              </a:ext>
            </a:extLst>
          </p:cNvPr>
          <p:cNvSpPr>
            <a:spLocks noGrp="1"/>
          </p:cNvSpPr>
          <p:nvPr>
            <p:ph idx="1"/>
          </p:nvPr>
        </p:nvSpPr>
        <p:spPr>
          <a:xfrm>
            <a:off x="649664" y="1797345"/>
            <a:ext cx="10515600" cy="4351338"/>
          </a:xfrm>
        </p:spPr>
        <p:txBody>
          <a:bodyPr>
            <a:no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Svi kandidati koji to mogu, dužni su prenijeti navedenu dokumentaciju samostalno; opcija da razrednik prenese dokumentaciju na sustav namijenjena je isključivo kandidatima koji nemaju mogućnosti samostalno prenijeti dokumentaciju zbog pristupa internetu, računalu i sl. </a:t>
            </a: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 slučaju da kandidat odabere da se podaci automatski provjeravaju iz vanjskih sustava, potrebna je privola roditelja</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Roditelji privolu daju prijavom u sustav upisa putem sustava eGrađani koristeći jednu od ponuđenih vjerodajnica</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63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AA334-E754-0963-6EF0-5E8DE0FBA184}"/>
              </a:ext>
            </a:extLst>
          </p:cNvPr>
          <p:cNvSpPr>
            <a:spLocks noGrp="1"/>
          </p:cNvSpPr>
          <p:nvPr>
            <p:ph type="title"/>
          </p:nvPr>
        </p:nvSpPr>
        <p:spPr>
          <a:xfrm>
            <a:off x="838200" y="608316"/>
            <a:ext cx="10515600" cy="1325563"/>
          </a:xfrm>
        </p:spPr>
        <p:txBody>
          <a:bodyPr/>
          <a:lstStyle/>
          <a:p>
            <a:pPr algn="ctr"/>
            <a:r>
              <a:rPr lang="hr-HR" dirty="0">
                <a:latin typeface="Times New Roman" panose="02020603050405020304" pitchFamily="18" charset="0"/>
                <a:cs typeface="Times New Roman" panose="02020603050405020304" pitchFamily="18" charset="0"/>
              </a:rPr>
              <a:t>POČETAK PRIJAVA U SUSTAV UPISA U SREDNJE ŠKOLE</a:t>
            </a:r>
          </a:p>
        </p:txBody>
      </p:sp>
      <p:sp>
        <p:nvSpPr>
          <p:cNvPr id="3" name="Content Placeholder 2">
            <a:extLst>
              <a:ext uri="{FF2B5EF4-FFF2-40B4-BE49-F238E27FC236}">
                <a16:creationId xmlns:a16="http://schemas.microsoft.com/office/drawing/2014/main" xmlns="" id="{9B2ABF8B-27ED-F07C-F02A-79E92AFA7959}"/>
              </a:ext>
            </a:extLst>
          </p:cNvPr>
          <p:cNvSpPr>
            <a:spLocks noGrp="1"/>
          </p:cNvSpPr>
          <p:nvPr>
            <p:ph idx="1"/>
          </p:nvPr>
        </p:nvSpPr>
        <p:spPr>
          <a:xfrm>
            <a:off x="1159213" y="2506662"/>
            <a:ext cx="10515600" cy="4351338"/>
          </a:xfrm>
        </p:spPr>
        <p:txBody>
          <a:bodyPr>
            <a:normAutofit/>
          </a:bodyPr>
          <a:lstStyle/>
          <a:p>
            <a:pPr rtl="0">
              <a:spcBef>
                <a:spcPts val="0"/>
              </a:spcBef>
              <a:spcAft>
                <a:spcPts val="1200"/>
              </a:spcAft>
            </a:pPr>
            <a:r>
              <a:rPr lang="hr-HR" sz="2400" b="0" i="0" u="none" strike="noStrike" dirty="0" smtClean="0">
                <a:solidFill>
                  <a:srgbClr val="000000"/>
                </a:solidFill>
                <a:effectLst/>
                <a:latin typeface="Times New Roman" panose="02020603050405020304" pitchFamily="18" charset="0"/>
                <a:cs typeface="Times New Roman" panose="02020603050405020304" pitchFamily="18" charset="0"/>
              </a:rPr>
              <a:t>26. </a:t>
            </a:r>
            <a:r>
              <a:rPr lang="hr-HR" sz="2400" b="0" i="0" u="none" strike="noStrike" dirty="0">
                <a:solidFill>
                  <a:srgbClr val="000000"/>
                </a:solidFill>
                <a:effectLst/>
                <a:latin typeface="Times New Roman" panose="02020603050405020304" pitchFamily="18" charset="0"/>
                <a:cs typeface="Times New Roman" panose="02020603050405020304" pitchFamily="18" charset="0"/>
              </a:rPr>
              <a:t>svibnja započele su prijave u sustav upisa u srednje škole</a:t>
            </a:r>
          </a:p>
          <a:p>
            <a:pPr rtl="0">
              <a:spcBef>
                <a:spcPts val="0"/>
              </a:spcBef>
              <a:spcAft>
                <a:spcPts val="1200"/>
              </a:spcAft>
            </a:pPr>
            <a:endParaRPr lang="hr-HR" sz="2400" dirty="0">
              <a:solidFill>
                <a:srgbClr val="000000"/>
              </a:solidFill>
              <a:latin typeface="Times New Roman" panose="02020603050405020304" pitchFamily="18" charset="0"/>
              <a:cs typeface="Times New Roman" panose="02020603050405020304" pitchFamily="18" charset="0"/>
            </a:endParaRPr>
          </a:p>
          <a:p>
            <a:pPr marL="0" indent="0" rtl="0">
              <a:spcBef>
                <a:spcPts val="0"/>
              </a:spcBef>
              <a:spcAft>
                <a:spcPts val="1200"/>
              </a:spcAft>
              <a:buNone/>
            </a:pPr>
            <a:r>
              <a:rPr lang="hr-HR" b="1" i="0" u="none" strike="noStrike" dirty="0">
                <a:solidFill>
                  <a:srgbClr val="000000"/>
                </a:solidFill>
                <a:effectLst/>
                <a:latin typeface="Times New Roman" panose="02020603050405020304" pitchFamily="18" charset="0"/>
                <a:cs typeface="Times New Roman" panose="02020603050405020304" pitchFamily="18" charset="0"/>
              </a:rPr>
              <a:t>VAŽNO!</a:t>
            </a:r>
          </a:p>
          <a:p>
            <a:pPr rtl="0">
              <a:spcBef>
                <a:spcPts val="0"/>
              </a:spcBef>
              <a:spcAft>
                <a:spcPts val="1200"/>
              </a:spcAft>
            </a:pPr>
            <a:r>
              <a:rPr lang="hr-HR" sz="2400" dirty="0">
                <a:solidFill>
                  <a:srgbClr val="000000"/>
                </a:solidFill>
                <a:latin typeface="Times New Roman" panose="02020603050405020304" pitchFamily="18" charset="0"/>
                <a:cs typeface="Times New Roman" panose="02020603050405020304" pitchFamily="18" charset="0"/>
              </a:rPr>
              <a:t>Provjeriti u </a:t>
            </a:r>
            <a:r>
              <a:rPr lang="hr-HR" sz="2400" b="0" i="0" u="none" strike="noStrike" dirty="0">
                <a:solidFill>
                  <a:srgbClr val="000000"/>
                </a:solidFill>
                <a:effectLst/>
                <a:latin typeface="Times New Roman" panose="02020603050405020304" pitchFamily="18" charset="0"/>
                <a:cs typeface="Times New Roman" panose="02020603050405020304" pitchFamily="18" charset="0"/>
              </a:rPr>
              <a:t>kartici "Moji podaci" svoje osobne podatke</a:t>
            </a: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120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ima neispravnih podataka potrebno se obratiti </a:t>
            </a:r>
            <a:r>
              <a:rPr lang="hr-HR" sz="2400" b="0" i="0" u="none" strike="noStrike" dirty="0" smtClean="0">
                <a:solidFill>
                  <a:srgbClr val="000000"/>
                </a:solidFill>
                <a:effectLst/>
                <a:latin typeface="Times New Roman" panose="02020603050405020304" pitchFamily="18" charset="0"/>
                <a:cs typeface="Times New Roman" panose="02020603050405020304" pitchFamily="18" charset="0"/>
              </a:rPr>
              <a:t>razredniku</a:t>
            </a:r>
          </a:p>
          <a:p>
            <a:pPr marL="0" indent="0" rtl="0">
              <a:spcBef>
                <a:spcPts val="0"/>
              </a:spcBef>
              <a:spcAft>
                <a:spcPts val="1200"/>
              </a:spcAft>
              <a:buNone/>
            </a:pP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88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B0C7-FA7C-9B9D-2F54-48FA80B7D987}"/>
              </a:ext>
            </a:extLst>
          </p:cNvPr>
          <p:cNvSpPr>
            <a:spLocks noGrp="1"/>
          </p:cNvSpPr>
          <p:nvPr>
            <p:ph type="title"/>
          </p:nvPr>
        </p:nvSpPr>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PRIPREMNE RADNJE</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BEBA64C-34EF-5CCC-FAF3-88436BD8B52E}"/>
              </a:ext>
            </a:extLst>
          </p:cNvPr>
          <p:cNvSpPr>
            <a:spLocks noGrp="1"/>
          </p:cNvSpPr>
          <p:nvPr>
            <p:ph idx="1"/>
          </p:nvPr>
        </p:nvSpPr>
        <p:spPr/>
        <p:txBody>
          <a:bodyPr>
            <a:no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 kartici Moj odabir kandidati prijavljuju željene obrazovne programe</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Kandidati programe mogu pretražiti prema zadanim kriterijima: </a:t>
            </a:r>
          </a:p>
          <a:p>
            <a:pPr lvl="1">
              <a:spcBef>
                <a:spcPts val="0"/>
              </a:spcBef>
            </a:pPr>
            <a:r>
              <a:rPr lang="hr-HR"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prema županiji</a:t>
            </a:r>
          </a:p>
          <a:p>
            <a:pPr lvl="1">
              <a:spcBef>
                <a:spcPts val="0"/>
              </a:spcBef>
            </a:pPr>
            <a:r>
              <a:rPr lang="hr-HR"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nazivu škole</a:t>
            </a:r>
          </a:p>
          <a:p>
            <a:pPr lvl="1">
              <a:spcBef>
                <a:spcPts val="0"/>
              </a:spcBef>
            </a:pPr>
            <a:r>
              <a:rPr lang="hr-HR"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nazivu programa i sl. </a:t>
            </a:r>
          </a:p>
          <a:p>
            <a:pPr marL="457200" lvl="1" indent="0">
              <a:spcBef>
                <a:spcPts val="0"/>
              </a:spcBef>
              <a:buNone/>
            </a:pPr>
            <a:endParaRPr lang="hr-HR"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457200" lvl="1" indent="0">
              <a:spcBef>
                <a:spcPts val="0"/>
              </a:spcBef>
              <a:buNone/>
            </a:pPr>
            <a:endParaRPr lang="hr-HR" sz="20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spcBef>
                <a:spcPts val="0"/>
              </a:spcBef>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 jednom upisnom roku, kandidat može prijaviti </a:t>
            </a:r>
            <a:r>
              <a:rPr lang="hr-HR" sz="2400" b="1" i="0" u="sng"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najviše šest obrazovnih programa</a:t>
            </a:r>
          </a:p>
          <a:p>
            <a:pPr>
              <a:spcBef>
                <a:spcPts val="0"/>
              </a:spcBef>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a:spcBef>
                <a:spcPts val="0"/>
              </a:spcBef>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Prilikom prijave potrebno je obratiti pažnju ima li škola bodovni prag te koje predmete boduje za upis</a:t>
            </a:r>
            <a:endParaRPr lang="hr-HR" sz="2400" b="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5315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B0C7-FA7C-9B9D-2F54-48FA80B7D987}"/>
              </a:ext>
            </a:extLst>
          </p:cNvPr>
          <p:cNvSpPr>
            <a:spLocks noGrp="1"/>
          </p:cNvSpPr>
          <p:nvPr>
            <p:ph type="title"/>
          </p:nvPr>
        </p:nvSpPr>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PRIPREMNE RADNJE</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BEBA64C-34EF-5CCC-FAF3-88436BD8B52E}"/>
              </a:ext>
            </a:extLst>
          </p:cNvPr>
          <p:cNvSpPr>
            <a:spLocks noGrp="1"/>
          </p:cNvSpPr>
          <p:nvPr>
            <p:ph idx="1"/>
          </p:nvPr>
        </p:nvSpPr>
        <p:spPr/>
        <p:txBody>
          <a:bodyPr>
            <a:noAutofit/>
          </a:bodyPr>
          <a:lstStyle/>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Listu prioriteta prijavljenih programa potrebno je pažljivo pripremiti tako da se na vrh liste postavi program obrazovanja koji kandidat najviše želi upisati, a zatim i ostali, željenim redoslijedom</a:t>
            </a: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Prema tome, kandidat bi se optimalno rasporedio na program obrazovanja koji mu je </a:t>
            </a:r>
            <a:r>
              <a:rPr lang="hr-HR" sz="2400" b="0" i="1"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najviši</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 na listi prioriteta, a za koji se, prema ostvarenim bodovima, nalazi u okviru upisne kvote</a:t>
            </a: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496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5B0C7-FA7C-9B9D-2F54-48FA80B7D987}"/>
              </a:ext>
            </a:extLst>
          </p:cNvPr>
          <p:cNvSpPr>
            <a:spLocks noGrp="1"/>
          </p:cNvSpPr>
          <p:nvPr>
            <p:ph type="title"/>
          </p:nvPr>
        </p:nvSpPr>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PRIPREMNE RADNJE</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BEBA64C-34EF-5CCC-FAF3-88436BD8B52E}"/>
              </a:ext>
            </a:extLst>
          </p:cNvPr>
          <p:cNvSpPr>
            <a:spLocks noGrp="1"/>
          </p:cNvSpPr>
          <p:nvPr>
            <p:ph idx="1"/>
          </p:nvPr>
        </p:nvSpPr>
        <p:spPr/>
        <p:txBody>
          <a:bodyPr>
            <a:noAutofit/>
          </a:bodyPr>
          <a:lstStyle/>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Učenici prilikom odabira programa odabiru i prvi i drugi strani jezik te izborne predmete</a:t>
            </a: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Kandidati do kraja prijave obrazovnih programa imaju mogućnost prijavljivati nove programe, brisati programe i mijenjati im prioritet</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01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959DC-C51F-775B-CC36-1066004DB2B8}"/>
              </a:ext>
            </a:extLst>
          </p:cNvPr>
          <p:cNvSpPr>
            <a:spLocks noGrp="1"/>
          </p:cNvSpPr>
          <p:nvPr>
            <p:ph type="title"/>
          </p:nvPr>
        </p:nvSpPr>
        <p:spPr/>
        <p:txBody>
          <a:bodyPr>
            <a:normAutofit/>
          </a:bodyPr>
          <a:lstStyle/>
          <a:p>
            <a:pPr algn="ct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PRIJAVA OBRAZOVNIH PROGRAMA</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E33533A-103D-9E47-AB67-44A52452092E}"/>
              </a:ext>
            </a:extLst>
          </p:cNvPr>
          <p:cNvSpPr>
            <a:spLocks noGrp="1"/>
          </p:cNvSpPr>
          <p:nvPr>
            <p:ph idx="1"/>
          </p:nvPr>
        </p:nvSpPr>
        <p:spPr/>
        <p:txBody>
          <a:bodyPr>
            <a:normAutofit/>
          </a:bodyPr>
          <a:lstStyle/>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Neke škole kao uvjet imaju određene dodatne provjere, odnosno ispite znanja, sposobnosti i darovitosti</a:t>
            </a: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Informacije o dodatnim provjerama te datume i mjesto održavanja kandidati mogu pratiti na stranici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https://srednje.e-upisi.hr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pod Moj raspored i na mrežnim stranicama srednjih škola</a:t>
            </a: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935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959DC-C51F-775B-CC36-1066004DB2B8}"/>
              </a:ext>
            </a:extLst>
          </p:cNvPr>
          <p:cNvSpPr>
            <a:spLocks noGrp="1"/>
          </p:cNvSpPr>
          <p:nvPr>
            <p:ph type="title"/>
          </p:nvPr>
        </p:nvSpPr>
        <p:spPr/>
        <p:txBody>
          <a:bodyPr>
            <a:normAutofit/>
          </a:bodyPr>
          <a:lstStyle/>
          <a:p>
            <a:pPr algn="ct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PRIJAVA OBRAZOVNIH PROGRAMA</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E33533A-103D-9E47-AB67-44A52452092E}"/>
              </a:ext>
            </a:extLst>
          </p:cNvPr>
          <p:cNvSpPr>
            <a:spLocks noGrp="1"/>
          </p:cNvSpPr>
          <p:nvPr>
            <p:ph idx="1"/>
          </p:nvPr>
        </p:nvSpPr>
        <p:spPr/>
        <p:txBody>
          <a:bodyPr>
            <a:normAutofit/>
          </a:bodyPr>
          <a:lstStyle/>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Dodatne provjere mogu biti:</a:t>
            </a: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ispiti predznanja (prvog) stranog jezika</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provjera znanja kandidata za upis u međunarodne programe obrazovanja (osim za kandidate koji su se školovali u istom međunarodnom programu najmanje tri prethodne godine)</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dodatne provjere sklonosti i sposobnosti kandidata</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provjera darovitosti kandidata za upis u umjetničke škole</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provjera posebnih znanja kandidata</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012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959DC-C51F-775B-CC36-1066004DB2B8}"/>
              </a:ext>
            </a:extLst>
          </p:cNvPr>
          <p:cNvSpPr>
            <a:spLocks noGrp="1"/>
          </p:cNvSpPr>
          <p:nvPr>
            <p:ph type="title"/>
          </p:nvPr>
        </p:nvSpPr>
        <p:spPr/>
        <p:txBody>
          <a:bodyPr>
            <a:normAutofit/>
          </a:bodyPr>
          <a:lstStyle/>
          <a:p>
            <a:pPr algn="ct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PRIJAVA OBRAZOVNIH PROGRAMA</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7E33533A-103D-9E47-AB67-44A52452092E}"/>
              </a:ext>
            </a:extLst>
          </p:cNvPr>
          <p:cNvSpPr>
            <a:spLocks noGrp="1"/>
          </p:cNvSpPr>
          <p:nvPr>
            <p:ph idx="1"/>
          </p:nvPr>
        </p:nvSpPr>
        <p:spPr>
          <a:xfrm>
            <a:off x="838200" y="1938747"/>
            <a:ext cx="10515600" cy="4351338"/>
          </a:xfrm>
        </p:spPr>
        <p:txBody>
          <a:bodyPr>
            <a:norm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Ako kandidat uoči nepravilnosti vezane za ocjene ili osobne podatke, potrebno je kontaktirati razrednika</a:t>
            </a: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 slučaju da uoči nepravilnosti u ocjenjivanju ispita sposobnosti i darovitosti potrebno je žurno kontaktirati srednju školu koja je ispit provela</a:t>
            </a: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Ako navedene nepravilnosti nisu pravovremeno riješene na ove načine, kandidat ima mogućnost podnošenja prigovora putem obrasca za prigovor koji će biti dostupan na mrežnoj stranici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https://srednje.e-upisi.hr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 za to propisanom roku</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727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CFFC5-867E-E481-404E-E4891B1F235E}"/>
              </a:ext>
            </a:extLst>
          </p:cNvPr>
          <p:cNvSpPr>
            <a:spLocks noGrp="1"/>
          </p:cNvSpPr>
          <p:nvPr>
            <p:ph type="title"/>
          </p:nvPr>
        </p:nvSpPr>
        <p:spPr>
          <a:xfrm>
            <a:off x="838200" y="572515"/>
            <a:ext cx="10515600" cy="1325563"/>
          </a:xfrm>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KRAJ PRIJAVA OBRAZOVNIH PROGRAMA</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BFCCF1F7-517C-7FF5-D1C0-7CE13D5B70C7}"/>
              </a:ext>
            </a:extLst>
          </p:cNvPr>
          <p:cNvSpPr>
            <a:spLocks noGrp="1"/>
          </p:cNvSpPr>
          <p:nvPr>
            <p:ph idx="1"/>
          </p:nvPr>
        </p:nvSpPr>
        <p:spPr>
          <a:xfrm>
            <a:off x="838200" y="2249832"/>
            <a:ext cx="10515600" cy="4351338"/>
          </a:xfrm>
        </p:spPr>
        <p:txBody>
          <a:bodyPr>
            <a:norm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Prije zaključavanja ljestvica poretka, s pojedinih programa obrazovanja obrisat će se kandidati koji do </a:t>
            </a:r>
            <a:r>
              <a:rPr lang="hr-HR" sz="2400" b="1" dirty="0">
                <a:solidFill>
                  <a:srgbClr val="000000"/>
                </a:solidFill>
                <a:highlight>
                  <a:srgbClr val="FFFFFF"/>
                </a:highlight>
                <a:latin typeface="Times New Roman" panose="02020603050405020304" pitchFamily="18" charset="0"/>
                <a:cs typeface="Times New Roman" panose="02020603050405020304" pitchFamily="18" charset="0"/>
              </a:rPr>
              <a:t>3</a:t>
            </a:r>
            <a:r>
              <a:rPr lang="hr-HR" sz="2400" b="1"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7. </a:t>
            </a:r>
            <a:r>
              <a:rPr lang="hr-HR" sz="2400" b="1"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2025.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nisu zadovoljili potrebne preduvjete za upis</a:t>
            </a:r>
          </a:p>
          <a:p>
            <a:pPr rtl="0">
              <a:spcBef>
                <a:spcPts val="0"/>
              </a:spcBef>
              <a:spcAft>
                <a:spcPts val="0"/>
              </a:spcAft>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Ako su vam na ovaj datum obrisani neki programi obrazovanja, i dalje imate mogućnost dodati programe do zaključavanja lista</a:t>
            </a: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Nakon toga, lista odabranih programa obrazovanja zaključava se svim kandidatima na datum koji je propisan za određeni upisni rok</a:t>
            </a: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Tada se objavljuju okvirne ljestvice poretka</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70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7778EA-321B-1364-71EB-C5CDC680F380}"/>
              </a:ext>
            </a:extLst>
          </p:cNvPr>
          <p:cNvSpPr>
            <a:spLocks noGrp="1"/>
          </p:cNvSpPr>
          <p:nvPr>
            <p:ph type="title"/>
          </p:nvPr>
        </p:nvSpPr>
        <p:spPr>
          <a:xfrm>
            <a:off x="838200" y="704490"/>
            <a:ext cx="10515600" cy="1325563"/>
          </a:xfrm>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OBJAVA KONAČNIH LJESTVICA PORETKA</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60BD1D6-E2F6-A265-C604-836BC89134F9}"/>
              </a:ext>
            </a:extLst>
          </p:cNvPr>
          <p:cNvSpPr>
            <a:spLocks noGrp="1"/>
          </p:cNvSpPr>
          <p:nvPr>
            <p:ph idx="1"/>
          </p:nvPr>
        </p:nvSpPr>
        <p:spPr>
          <a:xfrm>
            <a:off x="838200" y="2506662"/>
            <a:ext cx="10515600" cy="4351338"/>
          </a:xfrm>
        </p:spPr>
        <p:txBody>
          <a:bodyPr>
            <a:no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Objavom konačnih ljestvica poretka kandidat ostvaruje pravo upisa u onaj program pored kojeg mu u stupcu "Pravo upisa" stoji zelena kvačica</a:t>
            </a: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Konačne ljestvice poretka više se ne mijenjaju</a:t>
            </a:r>
          </a:p>
          <a:p>
            <a:pPr marL="0" indent="0" rtl="0">
              <a:spcBef>
                <a:spcPts val="0"/>
              </a:spcBef>
              <a:spcAft>
                <a:spcPts val="0"/>
              </a:spcAft>
              <a:buNone/>
            </a:pP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523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0BD1D6-E2F6-A265-C604-836BC89134F9}"/>
              </a:ext>
            </a:extLst>
          </p:cNvPr>
          <p:cNvSpPr>
            <a:spLocks noGrp="1"/>
          </p:cNvSpPr>
          <p:nvPr>
            <p:ph idx="1"/>
          </p:nvPr>
        </p:nvSpPr>
        <p:spPr>
          <a:xfrm>
            <a:off x="838200" y="2030053"/>
            <a:ext cx="10515600" cy="4351338"/>
          </a:xfrm>
        </p:spPr>
        <p:txBody>
          <a:bodyPr>
            <a:noAutofit/>
          </a:bodyPr>
          <a:lstStyle/>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Nakon objave konačnih ljestvica poretka kandidatima će se u kartici Moji rezultati omogućiti preuzimanje upisnice</a:t>
            </a: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Upisnicu trebaju potpisati kandidat i roditelj/skrbnik te ju učitati u sustav</a:t>
            </a: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 u kartici Moji rezultati može pratiti status učitane upisnice</a:t>
            </a: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E8993505-34C0-76E0-AF87-A6A788311A00}"/>
              </a:ext>
            </a:extLst>
          </p:cNvPr>
          <p:cNvSpPr>
            <a:spLocks noGrp="1"/>
          </p:cNvSpPr>
          <p:nvPr>
            <p:ph type="title"/>
          </p:nvPr>
        </p:nvSpPr>
        <p:spPr>
          <a:xfrm>
            <a:off x="838200" y="704490"/>
            <a:ext cx="10515600" cy="1325563"/>
          </a:xfrm>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OBJAVA KONAČNIH LJESTVICA PORETKA</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925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0BD1D6-E2F6-A265-C604-836BC89134F9}"/>
              </a:ext>
            </a:extLst>
          </p:cNvPr>
          <p:cNvSpPr>
            <a:spLocks noGrp="1"/>
          </p:cNvSpPr>
          <p:nvPr>
            <p:ph idx="1"/>
          </p:nvPr>
        </p:nvSpPr>
        <p:spPr>
          <a:xfrm>
            <a:off x="838200" y="2030053"/>
            <a:ext cx="10515600" cy="4351338"/>
          </a:xfrm>
        </p:spPr>
        <p:txBody>
          <a:bodyPr>
            <a:noAutofit/>
          </a:bodyPr>
          <a:lstStyle/>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Upisnicu je također moguće i dostaviti školi u koju je kandidat ostvario pravo upisa (osobno ili elektroničkom poštom) kako bi ju oni učitali u sustav</a:t>
            </a: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Ova opcija je namijenjena isključivo kandidatima koji nemaju mogućnost sami prenijeti upisnicu na sustav zbog otežanog pristupa računalu, internetu i sl.</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E8993505-34C0-76E0-AF87-A6A788311A00}"/>
              </a:ext>
            </a:extLst>
          </p:cNvPr>
          <p:cNvSpPr>
            <a:spLocks noGrp="1"/>
          </p:cNvSpPr>
          <p:nvPr>
            <p:ph type="title"/>
          </p:nvPr>
        </p:nvSpPr>
        <p:spPr>
          <a:xfrm>
            <a:off x="838200" y="704490"/>
            <a:ext cx="10515600" cy="1325563"/>
          </a:xfrm>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OBJAVA KONAČNIH LJESTVICA PORETKA</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860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073A4B-7DB4-CFA1-6EC2-A30C55C9EDC9}"/>
              </a:ext>
            </a:extLst>
          </p:cNvPr>
          <p:cNvSpPr>
            <a:spLocks noGrp="1"/>
          </p:cNvSpPr>
          <p:nvPr>
            <p:ph idx="1"/>
          </p:nvPr>
        </p:nvSpPr>
        <p:spPr>
          <a:xfrm>
            <a:off x="838200" y="2399557"/>
            <a:ext cx="10515600" cy="4351338"/>
          </a:xfrm>
        </p:spPr>
        <p:txBody>
          <a:bodyPr>
            <a:normAutofit/>
          </a:bodyPr>
          <a:lstStyle/>
          <a:p>
            <a:pPr rtl="0">
              <a:spcBef>
                <a:spcPts val="0"/>
              </a:spcBef>
              <a:spcAft>
                <a:spcPts val="0"/>
              </a:spcAft>
            </a:pPr>
            <a:r>
              <a:rPr lang="hr-HR" sz="2400" dirty="0">
                <a:solidFill>
                  <a:srgbClr val="000000"/>
                </a:solidFill>
                <a:highlight>
                  <a:srgbClr val="FFFFFF"/>
                </a:highlight>
                <a:latin typeface="Times New Roman" panose="02020603050405020304" pitchFamily="18" charset="0"/>
                <a:cs typeface="Times New Roman" panose="02020603050405020304" pitchFamily="18" charset="0"/>
              </a:rPr>
              <a:t>O</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d </a:t>
            </a:r>
            <a:r>
              <a:rPr lang="hr-HR" sz="2400" b="1" i="0" u="none" strike="noStrike" dirty="0" smtClean="0">
                <a:solidFill>
                  <a:schemeClr val="tx2">
                    <a:lumMod val="75000"/>
                    <a:lumOff val="25000"/>
                  </a:schemeClr>
                </a:solidFill>
                <a:effectLst/>
                <a:highlight>
                  <a:srgbClr val="FFFFFF"/>
                </a:highlight>
                <a:latin typeface="Times New Roman" panose="02020603050405020304" pitchFamily="18" charset="0"/>
                <a:cs typeface="Times New Roman" panose="02020603050405020304" pitchFamily="18" charset="0"/>
              </a:rPr>
              <a:t>26. </a:t>
            </a:r>
            <a:r>
              <a:rPr lang="hr-HR" sz="2400" b="1" i="0" u="none" strike="noStrike" dirty="0">
                <a:solidFill>
                  <a:schemeClr val="tx2">
                    <a:lumMod val="75000"/>
                    <a:lumOff val="25000"/>
                  </a:schemeClr>
                </a:solidFill>
                <a:effectLst/>
                <a:highlight>
                  <a:srgbClr val="FFFFFF"/>
                </a:highlight>
                <a:latin typeface="Times New Roman" panose="02020603050405020304" pitchFamily="18" charset="0"/>
                <a:cs typeface="Times New Roman" panose="02020603050405020304" pitchFamily="18" charset="0"/>
              </a:rPr>
              <a:t>5. </a:t>
            </a:r>
            <a:r>
              <a:rPr lang="hr-HR" sz="2400" b="1" i="0" u="none" strike="noStrike" dirty="0" smtClean="0">
                <a:solidFill>
                  <a:schemeClr val="tx2">
                    <a:lumMod val="75000"/>
                    <a:lumOff val="25000"/>
                  </a:schemeClr>
                </a:solidFill>
                <a:effectLst/>
                <a:highlight>
                  <a:srgbClr val="FFFFFF"/>
                </a:highlight>
                <a:latin typeface="Times New Roman" panose="02020603050405020304" pitchFamily="18" charset="0"/>
                <a:cs typeface="Times New Roman" panose="02020603050405020304" pitchFamily="18" charset="0"/>
              </a:rPr>
              <a:t>2025.</a:t>
            </a:r>
            <a:r>
              <a:rPr lang="hr-HR" sz="2400" b="1" i="0" u="none" strike="noStrike" dirty="0">
                <a:solidFill>
                  <a:schemeClr val="tx2">
                    <a:lumMod val="75000"/>
                    <a:lumOff val="25000"/>
                  </a:schemeClr>
                </a:solidFill>
                <a:effectLst/>
                <a:highlight>
                  <a:srgbClr val="FFFFFF"/>
                </a:highlight>
                <a:latin typeface="Times New Roman" panose="02020603050405020304" pitchFamily="18" charset="0"/>
                <a:cs typeface="Times New Roman" panose="02020603050405020304" pitchFamily="18" charset="0"/>
              </a:rPr>
              <a:t>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kandidati s teškoćama u razvoju mogu prijavljivati svoje programe u županijskim upravnim odjelima nadležnim za obrazovanje</a:t>
            </a: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Potrebno pribaviti mišljenje Službe za profesionalno usmjeravanje HZZ-a i </a:t>
            </a:r>
            <a:r>
              <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krenuti </a:t>
            </a: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 prijavu </a:t>
            </a:r>
            <a:r>
              <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programa</a:t>
            </a:r>
          </a:p>
          <a:p>
            <a:pPr marL="0" indent="0" rtl="0">
              <a:spcBef>
                <a:spcPts val="0"/>
              </a:spcBef>
              <a:spcAft>
                <a:spcPts val="0"/>
              </a:spcAft>
              <a:buNone/>
            </a:pPr>
            <a:endPar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dirty="0" smtClean="0">
                <a:solidFill>
                  <a:srgbClr val="000000"/>
                </a:solidFill>
                <a:highlight>
                  <a:srgbClr val="FFFFFF"/>
                </a:highlight>
                <a:latin typeface="Times New Roman" panose="02020603050405020304" pitchFamily="18" charset="0"/>
                <a:cs typeface="Times New Roman" panose="02020603050405020304" pitchFamily="18" charset="0"/>
              </a:rPr>
              <a:t>Kandidati se prijavljuju u Upravni odjel za obrazovanje i mlade Osječko – baranjske županije – gospođa Vesna Rimac</a:t>
            </a: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Programe možete prijavljivati do </a:t>
            </a:r>
            <a:r>
              <a:rPr lang="hr-HR" sz="2400" b="1"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13. </a:t>
            </a:r>
            <a:r>
              <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lipnja</a:t>
            </a:r>
            <a:endParaRPr lang="hr-HR" sz="2400" b="1" dirty="0">
              <a:effectLst/>
              <a:latin typeface="Times New Roman" panose="02020603050405020304" pitchFamily="18" charset="0"/>
              <a:cs typeface="Times New Roman" panose="02020603050405020304" pitchFamily="18" charset="0"/>
            </a:endParaRPr>
          </a:p>
          <a:p>
            <a:pPr marL="0" indent="0">
              <a:buNone/>
            </a:pPr>
            <a:endParaRPr lang="hr-HR"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0BE9288A-78C7-6774-0987-E6E96350DD95}"/>
              </a:ext>
            </a:extLst>
          </p:cNvPr>
          <p:cNvSpPr>
            <a:spLocks noGrp="1"/>
          </p:cNvSpPr>
          <p:nvPr>
            <p:ph type="title"/>
          </p:nvPr>
        </p:nvSpPr>
        <p:spPr>
          <a:xfrm>
            <a:off x="838200" y="608316"/>
            <a:ext cx="10515600" cy="1325563"/>
          </a:xfrm>
        </p:spPr>
        <p:txBody>
          <a:bodyPr/>
          <a:lstStyle/>
          <a:p>
            <a:pPr algn="ctr"/>
            <a:r>
              <a:rPr lang="hr-HR" dirty="0">
                <a:latin typeface="Times New Roman" panose="02020603050405020304" pitchFamily="18" charset="0"/>
                <a:cs typeface="Times New Roman" panose="02020603050405020304" pitchFamily="18" charset="0"/>
              </a:rPr>
              <a:t>POČETAK PRIJAVA U SUSTAV UPISA U SREDNJE ŠKOLE</a:t>
            </a:r>
          </a:p>
        </p:txBody>
      </p:sp>
    </p:spTree>
    <p:extLst>
      <p:ext uri="{BB962C8B-B14F-4D97-AF65-F5344CB8AC3E}">
        <p14:creationId xmlns:p14="http://schemas.microsoft.com/office/powerpoint/2010/main" val="39389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BDA113-D2C6-DBDA-A7BE-055D420AFC27}"/>
              </a:ext>
            </a:extLst>
          </p:cNvPr>
          <p:cNvSpPr>
            <a:spLocks noGrp="1"/>
          </p:cNvSpPr>
          <p:nvPr>
            <p:ph idx="1"/>
          </p:nvPr>
        </p:nvSpPr>
        <p:spPr>
          <a:xfrm>
            <a:off x="838200" y="2268685"/>
            <a:ext cx="10515600" cy="4351338"/>
          </a:xfrm>
        </p:spPr>
        <p:txBody>
          <a:bodyPr>
            <a:normAutofit/>
          </a:bodyPr>
          <a:lstStyle/>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Nakon što je srednja škola prihvatila upisnicu, kandidat je upisan u školu i nema mogućnost izlaska na jesenski upisni rok</a:t>
            </a:r>
          </a:p>
          <a:p>
            <a:pPr rtl="0">
              <a:spcBef>
                <a:spcPts val="0"/>
              </a:spcBef>
              <a:spcAft>
                <a:spcPts val="0"/>
              </a:spcAft>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Kandidati koji srednjoj školi ne dostave upisnicu te, ako je to potrebno, potvrdu liječnika školske medicine ili svjedodžbu medicine rada, odnosno potvrdu obiteljskoga liječnika, gube pravo na upis i upućuju se na sljedeći upisni rok</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9DF35A9B-1628-E13C-14F2-8BDC9817D375}"/>
              </a:ext>
            </a:extLst>
          </p:cNvPr>
          <p:cNvSpPr>
            <a:spLocks noGrp="1"/>
          </p:cNvSpPr>
          <p:nvPr>
            <p:ph type="title"/>
          </p:nvPr>
        </p:nvSpPr>
        <p:spPr>
          <a:xfrm>
            <a:off x="838200" y="704490"/>
            <a:ext cx="10515600" cy="1325563"/>
          </a:xfrm>
        </p:spPr>
        <p:txBody>
          <a:bodyPr>
            <a:normAutofit/>
          </a:bodyPr>
          <a:lstStyle/>
          <a:p>
            <a:pPr algn="ctr" rtl="0">
              <a:spcBef>
                <a:spcPts val="0"/>
              </a:spcBef>
              <a:spcAft>
                <a:spcPts val="0"/>
              </a:spcAft>
            </a:pPr>
            <a:r>
              <a:rPr lang="hr-HR"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OBJAVA KONAČNIH LJESTVICA PORETKA</a:t>
            </a:r>
            <a:endParaRPr lang="hr-H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239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18D36E-B1CE-687D-4976-60773A3DC5B5}"/>
              </a:ext>
            </a:extLst>
          </p:cNvPr>
          <p:cNvSpPr>
            <a:spLocks noGrp="1"/>
          </p:cNvSpPr>
          <p:nvPr>
            <p:ph idx="1"/>
          </p:nvPr>
        </p:nvSpPr>
        <p:spPr/>
        <p:txBody>
          <a:bodyPr/>
          <a:lstStyle/>
          <a:p>
            <a:pPr marL="0" indent="0">
              <a:buNone/>
            </a:pPr>
            <a:r>
              <a:rPr lang="hr-HR" dirty="0"/>
              <a:t> </a:t>
            </a:r>
          </a:p>
        </p:txBody>
      </p:sp>
      <p:sp>
        <p:nvSpPr>
          <p:cNvPr id="4" name="Title 1">
            <a:extLst>
              <a:ext uri="{FF2B5EF4-FFF2-40B4-BE49-F238E27FC236}">
                <a16:creationId xmlns:a16="http://schemas.microsoft.com/office/drawing/2014/main" xmlns="" id="{599DE6B5-6864-DA62-A8C3-D8C8F7877E8D}"/>
              </a:ext>
            </a:extLst>
          </p:cNvPr>
          <p:cNvSpPr>
            <a:spLocks noGrp="1"/>
          </p:cNvSpPr>
          <p:nvPr>
            <p:ph type="title"/>
          </p:nvPr>
        </p:nvSpPr>
        <p:spPr>
          <a:xfrm>
            <a:off x="0" y="2665429"/>
            <a:ext cx="10515600" cy="1527142"/>
          </a:xfrm>
          <a:solidFill>
            <a:schemeClr val="bg1"/>
          </a:solidFill>
        </p:spPr>
        <p:txBody>
          <a:bodyPr>
            <a:normAutofit/>
          </a:bodyPr>
          <a:lstStyle/>
          <a:p>
            <a:pPr rtl="0">
              <a:spcBef>
                <a:spcPts val="0"/>
              </a:spcBef>
              <a:spcAft>
                <a:spcPts val="0"/>
              </a:spcAft>
            </a:pPr>
            <a:r>
              <a:rPr lang="hr-HR" b="1" i="0" u="none" strike="noStrike" dirty="0">
                <a:solidFill>
                  <a:schemeClr val="tx2">
                    <a:lumMod val="75000"/>
                    <a:lumOff val="25000"/>
                  </a:schemeClr>
                </a:solidFill>
                <a:effectLst/>
                <a:highlight>
                  <a:srgbClr val="FFFFFF"/>
                </a:highlight>
                <a:latin typeface="Times New Roman" panose="02020603050405020304" pitchFamily="18" charset="0"/>
                <a:cs typeface="Times New Roman" panose="02020603050405020304" pitchFamily="18" charset="0"/>
              </a:rPr>
              <a:t> VAŽNE INFORMACIJE</a:t>
            </a:r>
            <a:endParaRPr lang="hr-HR"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8829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8B8EA0-FDB5-F68F-9196-148BAA775AA5}"/>
              </a:ext>
            </a:extLst>
          </p:cNvPr>
          <p:cNvSpPr>
            <a:spLocks noGrp="1"/>
          </p:cNvSpPr>
          <p:nvPr>
            <p:ph idx="1"/>
          </p:nvPr>
        </p:nvSpPr>
        <p:spPr>
          <a:xfrm>
            <a:off x="2393003" y="619160"/>
            <a:ext cx="9647767" cy="5966466"/>
          </a:xfrm>
        </p:spPr>
        <p:txBody>
          <a:bodyPr>
            <a:noAutofit/>
          </a:bodyPr>
          <a:lstStyle/>
          <a:p>
            <a:pPr marL="0" indent="0">
              <a:spcBef>
                <a:spcPts val="0"/>
              </a:spcBef>
              <a:buNone/>
            </a:pPr>
            <a:r>
              <a:rPr lang="hr-HR" sz="2400" b="1" i="0" u="none" strike="noStrike" dirty="0">
                <a:solidFill>
                  <a:srgbClr val="000000"/>
                </a:solidFill>
                <a:effectLst/>
                <a:latin typeface="Times New Roman" panose="02020603050405020304" pitchFamily="18" charset="0"/>
                <a:cs typeface="Times New Roman" panose="02020603050405020304" pitchFamily="18" charset="0"/>
              </a:rPr>
              <a:t>Ljestvice poretka stvaraju se na sljedeći način: </a:t>
            </a:r>
          </a:p>
          <a:p>
            <a:pPr marL="0" indent="0">
              <a:spcBef>
                <a:spcPts val="0"/>
              </a:spcBef>
              <a:buNone/>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Svakog punog sata, za svakog kandidata nalazi se program obrazovanja koji mu je trenutačno najviši na listi prioriteta, a na kojemu se po bodovima nalazi u okviru upisne kvote</a:t>
            </a:r>
          </a:p>
          <a:p>
            <a:pPr rtl="0">
              <a:spcBef>
                <a:spcPts val="0"/>
              </a:spcBef>
              <a:spcAft>
                <a:spcPts val="0"/>
              </a:spcAft>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se takav program obrazovanja pronađe, kandidat se briše sa svih ostalih ljestvica poretka koje su mu niže na listi prioriteta, čime se otvaraju slobodna mjesta za kandidate ispod „crte“</a:t>
            </a: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dirty="0">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Ovaj postupak se ponavlja sve dok se time događaju pomaci na bolje</a:t>
            </a:r>
          </a:p>
          <a:p>
            <a:pPr marL="0" indent="0" rtl="0">
              <a:spcBef>
                <a:spcPts val="0"/>
              </a:spcBef>
              <a:spcAft>
                <a:spcPts val="0"/>
              </a:spcAft>
              <a:buNone/>
            </a:pPr>
            <a:r>
              <a:rPr lang="hr-HR" sz="2400" b="0" dirty="0">
                <a:effectLst/>
                <a:latin typeface="Times New Roman" panose="02020603050405020304" pitchFamily="18" charset="0"/>
                <a:cs typeface="Times New Roman" panose="02020603050405020304" pitchFamily="18" charset="0"/>
              </a:rPr>
              <a:t/>
            </a:r>
            <a:br>
              <a:rPr lang="hr-HR" sz="2400" b="0" dirty="0">
                <a:effectLst/>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1C45046-242F-1B45-0860-C8EC0A529D5B}"/>
              </a:ext>
            </a:extLst>
          </p:cNvPr>
          <p:cNvSpPr txBox="1"/>
          <p:nvPr/>
        </p:nvSpPr>
        <p:spPr>
          <a:xfrm>
            <a:off x="416227" y="2629161"/>
            <a:ext cx="760821"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1</a:t>
            </a:r>
            <a:r>
              <a:rPr lang="hr-HR" sz="4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8026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8B8EA0-FDB5-F68F-9196-148BAA775AA5}"/>
              </a:ext>
            </a:extLst>
          </p:cNvPr>
          <p:cNvSpPr>
            <a:spLocks noGrp="1"/>
          </p:cNvSpPr>
          <p:nvPr>
            <p:ph idx="1"/>
          </p:nvPr>
        </p:nvSpPr>
        <p:spPr>
          <a:xfrm>
            <a:off x="2393003" y="619160"/>
            <a:ext cx="9647767" cy="5966466"/>
          </a:xfrm>
        </p:spPr>
        <p:txBody>
          <a:bodyPr>
            <a:noAutofit/>
          </a:bodyPr>
          <a:lstStyle/>
          <a:p>
            <a:pPr marL="0" indent="0">
              <a:spcBef>
                <a:spcPts val="0"/>
              </a:spcBef>
              <a:buNone/>
            </a:pPr>
            <a:r>
              <a:rPr lang="hr-HR" sz="2400" b="1" i="0" u="none" strike="noStrike" dirty="0">
                <a:solidFill>
                  <a:srgbClr val="000000"/>
                </a:solidFill>
                <a:effectLst/>
                <a:latin typeface="Times New Roman" panose="02020603050405020304" pitchFamily="18" charset="0"/>
                <a:cs typeface="Times New Roman" panose="02020603050405020304" pitchFamily="18" charset="0"/>
              </a:rPr>
              <a:t>Ljestvice poretka stvaraju se na sljedeći način: </a:t>
            </a: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Dakle, ako kandidat ne ostvaruje pravo upisa na svoj 1. prioritet, a na ostale ostvaruje, nije potrebno brisati s liste željeni 1. prioritet jer se ljestvice konstantno osvježavaju, odnosno pokušavaju naći najbolji odabir prema prioritetima kandidata</a:t>
            </a: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Posljedicu promjene podataka ili redoslijeda na listi prioriteta moguće je vidjeti svaki puni sat</a:t>
            </a:r>
            <a:endParaRPr lang="hr-HR" sz="2400" b="0" dirty="0">
              <a:effectLst/>
              <a:latin typeface="Times New Roman" panose="02020603050405020304" pitchFamily="18" charset="0"/>
              <a:cs typeface="Times New Roman" panose="02020603050405020304" pitchFamily="18" charset="0"/>
            </a:endParaRPr>
          </a:p>
          <a:p>
            <a:pPr marL="0" indent="0">
              <a:buNone/>
            </a:pPr>
            <a:r>
              <a:rPr lang="hr-HR" sz="2400" b="0" dirty="0">
                <a:effectLst/>
                <a:latin typeface="Times New Roman" panose="02020603050405020304" pitchFamily="18" charset="0"/>
                <a:cs typeface="Times New Roman" panose="02020603050405020304" pitchFamily="18" charset="0"/>
              </a:rPr>
              <a:t/>
            </a:r>
            <a:br>
              <a:rPr lang="hr-HR" sz="2400" b="0" dirty="0">
                <a:effectLst/>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1C45046-242F-1B45-0860-C8EC0A529D5B}"/>
              </a:ext>
            </a:extLst>
          </p:cNvPr>
          <p:cNvSpPr txBox="1"/>
          <p:nvPr/>
        </p:nvSpPr>
        <p:spPr>
          <a:xfrm>
            <a:off x="416227" y="2629161"/>
            <a:ext cx="760821"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1</a:t>
            </a:r>
            <a:r>
              <a:rPr lang="hr-HR" sz="4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8051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45C9B-EDAA-4AFE-85D7-F803E28AFD3F}"/>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5E9677E8-F8B3-10C3-5CF0-086CB914E56F}"/>
              </a:ext>
            </a:extLst>
          </p:cNvPr>
          <p:cNvSpPr>
            <a:spLocks noGrp="1"/>
          </p:cNvSpPr>
          <p:nvPr>
            <p:ph idx="1"/>
          </p:nvPr>
        </p:nvSpPr>
        <p:spPr>
          <a:xfrm>
            <a:off x="2636196" y="1132220"/>
            <a:ext cx="8717604" cy="4876064"/>
          </a:xfrm>
        </p:spPr>
        <p:txBody>
          <a:bodyPr/>
          <a:lstStyle/>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kandidat ne može pronaći željenu školu na popisu, to znači da škola još nije dovršila administraciju u sustavu te zbog toga nije vidljiva</a:t>
            </a:r>
          </a:p>
          <a:p>
            <a:pPr marL="0" indent="0" rtl="0">
              <a:spcBef>
                <a:spcPts val="0"/>
              </a:spcBef>
              <a:spcAft>
                <a:spcPts val="0"/>
              </a:spcAft>
              <a:buNone/>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ne nalazite neku školu u sustavu, javite o kojoj se školi radi CARNET-ovom Helpdesku kako bismo je mogli kontaktirati</a:t>
            </a:r>
            <a:endParaRPr lang="hr-HR" sz="2400" b="0" dirty="0">
              <a:effectLst/>
              <a:latin typeface="Times New Roman" panose="02020603050405020304" pitchFamily="18" charset="0"/>
              <a:cs typeface="Times New Roman" panose="02020603050405020304" pitchFamily="18" charset="0"/>
            </a:endParaRPr>
          </a:p>
          <a:p>
            <a:pPr marL="0" indent="0">
              <a:buNone/>
            </a:pPr>
            <a:r>
              <a:rPr lang="hr-HR" dirty="0"/>
              <a:t/>
            </a:r>
            <a:br>
              <a:rPr lang="hr-HR" dirty="0"/>
            </a:br>
            <a:endParaRPr lang="hr-HR" dirty="0"/>
          </a:p>
        </p:txBody>
      </p:sp>
      <p:sp>
        <p:nvSpPr>
          <p:cNvPr id="4" name="TextBox 3">
            <a:extLst>
              <a:ext uri="{FF2B5EF4-FFF2-40B4-BE49-F238E27FC236}">
                <a16:creationId xmlns:a16="http://schemas.microsoft.com/office/drawing/2014/main" xmlns="" id="{7F5E2B30-E28D-6A47-A215-10B0D8CA25A2}"/>
              </a:ext>
            </a:extLst>
          </p:cNvPr>
          <p:cNvSpPr txBox="1"/>
          <p:nvPr/>
        </p:nvSpPr>
        <p:spPr>
          <a:xfrm>
            <a:off x="591842" y="2676911"/>
            <a:ext cx="763571"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2. </a:t>
            </a:r>
          </a:p>
        </p:txBody>
      </p:sp>
    </p:spTree>
    <p:extLst>
      <p:ext uri="{BB962C8B-B14F-4D97-AF65-F5344CB8AC3E}">
        <p14:creationId xmlns:p14="http://schemas.microsoft.com/office/powerpoint/2010/main" val="1611008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sz="4400" b="1" i="0" u="none" strike="noStrike" dirty="0">
                <a:solidFill>
                  <a:srgbClr val="000000"/>
                </a:solidFill>
                <a:effectLst/>
                <a:highlight>
                  <a:srgbClr val="FFFFFF"/>
                </a:highlight>
                <a:latin typeface="Roboto" panose="02000000000000000000" pitchFamily="2" charset="0"/>
              </a:rPr>
              <a:t> </a:t>
            </a:r>
            <a:endParaRPr lang="hr-HR" dirty="0"/>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538918" y="943583"/>
            <a:ext cx="8814881" cy="5233380"/>
          </a:xfrm>
        </p:spPr>
        <p:txBody>
          <a:bodyPr>
            <a:normAutofit/>
          </a:bodyPr>
          <a:lstStyle/>
          <a:p>
            <a:pPr marL="0" indent="0" rtl="0">
              <a:spcBef>
                <a:spcPts val="0"/>
              </a:spcBef>
              <a:spcAft>
                <a:spcPts val="0"/>
              </a:spcAft>
              <a:buNone/>
            </a:pPr>
            <a:endParaRPr lang="hr-HR" sz="2400" dirty="0">
              <a:solidFill>
                <a:srgbClr val="000000"/>
              </a:solidFill>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Odabirom određenog stranog jezika mora biti zadovoljen preduvjet učenja istog</a:t>
            </a: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kandidat nema zadovoljen navedeni preduvjet, treba pristupiti dodatnoj provjeri znanja stranog jezika koji organizira srednja škola</a:t>
            </a: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kandidat ne zadovolji navedeni preduvjet, bit će obrisan s liste prije kraja prijava obrazovnih programa</a:t>
            </a:r>
            <a:r>
              <a:rPr lang="hr-HR" sz="2400" b="0" dirty="0">
                <a:effectLst/>
                <a:latin typeface="Times New Roman" panose="02020603050405020304" pitchFamily="18" charset="0"/>
                <a:cs typeface="Times New Roman" panose="02020603050405020304" pitchFamily="18" charset="0"/>
              </a:rPr>
              <a:t/>
            </a:r>
            <a:br>
              <a:rPr lang="hr-HR" sz="2400" b="0" dirty="0">
                <a:effectLst/>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E8DEFE10-035A-7073-BAE0-3DF15811FCC2}"/>
              </a:ext>
            </a:extLst>
          </p:cNvPr>
          <p:cNvSpPr txBox="1"/>
          <p:nvPr/>
        </p:nvSpPr>
        <p:spPr>
          <a:xfrm>
            <a:off x="472953" y="2643140"/>
            <a:ext cx="851120"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2487071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sz="4400" b="1" i="0" u="none" strike="noStrike" dirty="0">
                <a:solidFill>
                  <a:srgbClr val="000000"/>
                </a:solidFill>
                <a:effectLst/>
                <a:highlight>
                  <a:srgbClr val="FFFFFF"/>
                </a:highlight>
                <a:latin typeface="Roboto" panose="02000000000000000000" pitchFamily="2" charset="0"/>
              </a:rPr>
              <a:t> </a:t>
            </a:r>
            <a:endParaRPr lang="hr-HR" dirty="0"/>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529190" y="1825625"/>
            <a:ext cx="8824609" cy="4351338"/>
          </a:xfrm>
        </p:spPr>
        <p:txBody>
          <a:bodyPr>
            <a:normAutofit/>
          </a:bodyPr>
          <a:lstStyle/>
          <a:p>
            <a:pPr marL="0" indent="0" rtl="0">
              <a:spcBef>
                <a:spcPts val="0"/>
              </a:spcBef>
              <a:spcAft>
                <a:spcPts val="0"/>
              </a:spcAft>
              <a:buNone/>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Neke škole provode određene dodatne provjere</a:t>
            </a:r>
          </a:p>
          <a:p>
            <a:pPr marL="0" indent="0" rtl="0">
              <a:spcBef>
                <a:spcPts val="0"/>
              </a:spcBef>
              <a:spcAft>
                <a:spcPts val="0"/>
              </a:spcAft>
              <a:buNone/>
            </a:pPr>
            <a:endParaRPr lang="hr-HR" sz="2400" dirty="0">
              <a:solidFill>
                <a:srgbClr val="000000"/>
              </a:solidFill>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Takve škole imaju raniji rok prijave te ih nije moguće prijaviti nakon što taj rok prođe</a:t>
            </a:r>
            <a:r>
              <a:rPr lang="hr-HR" sz="2400" b="0" dirty="0">
                <a:effectLst/>
                <a:latin typeface="Times New Roman" panose="02020603050405020304" pitchFamily="18" charset="0"/>
                <a:cs typeface="Times New Roman" panose="02020603050405020304" pitchFamily="18" charset="0"/>
              </a:rPr>
              <a:t/>
            </a:r>
            <a:br>
              <a:rPr lang="hr-HR" sz="2400" b="0" dirty="0">
                <a:effectLst/>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48E7641-CADD-0CC0-2463-01FB623235BB}"/>
              </a:ext>
            </a:extLst>
          </p:cNvPr>
          <p:cNvSpPr txBox="1"/>
          <p:nvPr/>
        </p:nvSpPr>
        <p:spPr>
          <a:xfrm>
            <a:off x="452387" y="2706094"/>
            <a:ext cx="967852"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4. </a:t>
            </a:r>
          </a:p>
        </p:txBody>
      </p:sp>
    </p:spTree>
    <p:extLst>
      <p:ext uri="{BB962C8B-B14F-4D97-AF65-F5344CB8AC3E}">
        <p14:creationId xmlns:p14="http://schemas.microsoft.com/office/powerpoint/2010/main" val="3801054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548646" y="1493882"/>
            <a:ext cx="8989979" cy="4351338"/>
          </a:xfrm>
        </p:spPr>
        <p:txBody>
          <a:bodyPr>
            <a:normAutofit/>
          </a:bodyPr>
          <a:lstStyle/>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je kandidat u jednoj školi položio ispit predznanja stranog jezika, navedeni ispit vrijedi mu i za druge škole</a:t>
            </a: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Popis škola koje će si međusobno priznavati rezultate ispita iz dodatnih provjera znanja možete pronaći pod "Česta pitanja" na </a:t>
            </a:r>
            <a:br>
              <a:rPr lang="hr-HR" sz="2400" b="0" i="0" u="none" strike="noStrike" dirty="0">
                <a:solidFill>
                  <a:srgbClr val="000000"/>
                </a:solidFill>
                <a:effectLst/>
                <a:latin typeface="Times New Roman" panose="02020603050405020304" pitchFamily="18" charset="0"/>
                <a:cs typeface="Times New Roman" panose="02020603050405020304" pitchFamily="18" charset="0"/>
              </a:rPr>
            </a:br>
            <a:r>
              <a:rPr lang="hr-HR" sz="2400" b="0" i="0" u="none" strike="noStrike" dirty="0">
                <a:solidFill>
                  <a:srgbClr val="000000"/>
                </a:solidFill>
                <a:effectLst/>
                <a:latin typeface="Times New Roman" panose="02020603050405020304" pitchFamily="18" charset="0"/>
                <a:cs typeface="Times New Roman" panose="02020603050405020304" pitchFamily="18" charset="0"/>
              </a:rPr>
              <a:t>https://srednje.e-upisi.hr</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5816968C-16FD-8478-C24D-49FDA0EA5DB3}"/>
              </a:ext>
            </a:extLst>
          </p:cNvPr>
          <p:cNvSpPr txBox="1"/>
          <p:nvPr/>
        </p:nvSpPr>
        <p:spPr>
          <a:xfrm>
            <a:off x="441823" y="2781473"/>
            <a:ext cx="792754"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5. </a:t>
            </a:r>
          </a:p>
        </p:txBody>
      </p:sp>
    </p:spTree>
    <p:extLst>
      <p:ext uri="{BB962C8B-B14F-4D97-AF65-F5344CB8AC3E}">
        <p14:creationId xmlns:p14="http://schemas.microsoft.com/office/powerpoint/2010/main" val="2065948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sz="4400" b="1" i="0" u="none" strike="noStrike" dirty="0">
                <a:solidFill>
                  <a:srgbClr val="000000"/>
                </a:solidFill>
                <a:effectLst/>
                <a:highlight>
                  <a:srgbClr val="FFFFFF"/>
                </a:highlight>
                <a:latin typeface="Roboto" panose="02000000000000000000" pitchFamily="2" charset="0"/>
              </a:rPr>
              <a:t> </a:t>
            </a:r>
            <a:endParaRPr lang="hr-HR" dirty="0"/>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402732" y="1093509"/>
            <a:ext cx="8951068" cy="5083454"/>
          </a:xfrm>
        </p:spPr>
        <p:txBody>
          <a:bodyPr>
            <a:normAutofit/>
          </a:bodyPr>
          <a:lstStyle/>
          <a:p>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endParaRPr lang="hr-HR" sz="2400" dirty="0">
              <a:solidFill>
                <a:srgbClr val="000000"/>
              </a:solidFill>
              <a:latin typeface="Times New Roman" panose="02020603050405020304" pitchFamily="18" charset="0"/>
              <a:cs typeface="Times New Roman" panose="02020603050405020304" pitchFamily="18" charset="0"/>
            </a:endParaRPr>
          </a:p>
          <a:p>
            <a:r>
              <a:rPr lang="hr-HR" sz="2400" b="0" i="0" u="none" strike="noStrike" dirty="0">
                <a:solidFill>
                  <a:srgbClr val="000000"/>
                </a:solidFill>
                <a:effectLst/>
                <a:latin typeface="Times New Roman" panose="02020603050405020304" pitchFamily="18" charset="0"/>
                <a:cs typeface="Times New Roman" panose="02020603050405020304" pitchFamily="18" charset="0"/>
              </a:rPr>
              <a:t>Prilikom zaključavanja mogućnosti odabira obrazovnih programa kandidati više ne mogu dodavati, brisati i mijenjati svoje prioritete (DO </a:t>
            </a:r>
            <a:r>
              <a:rPr lang="hr-HR" sz="2400" b="1" dirty="0">
                <a:solidFill>
                  <a:srgbClr val="000000"/>
                </a:solidFill>
                <a:latin typeface="Times New Roman" panose="02020603050405020304" pitchFamily="18" charset="0"/>
                <a:cs typeface="Times New Roman" panose="02020603050405020304" pitchFamily="18" charset="0"/>
              </a:rPr>
              <a:t>4</a:t>
            </a:r>
            <a:r>
              <a:rPr lang="hr-HR" sz="24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hr-HR" sz="2400" b="1" i="0" u="none" strike="noStrike" dirty="0">
                <a:solidFill>
                  <a:srgbClr val="000000"/>
                </a:solidFill>
                <a:effectLst/>
                <a:latin typeface="Times New Roman" panose="02020603050405020304" pitchFamily="18" charset="0"/>
                <a:cs typeface="Times New Roman" panose="02020603050405020304" pitchFamily="18" charset="0"/>
              </a:rPr>
              <a:t>7.</a:t>
            </a:r>
            <a:r>
              <a:rPr lang="hr-HR" sz="2400" b="0" i="0" u="none" strike="noStrike" dirty="0">
                <a:solidFill>
                  <a:srgbClr val="000000"/>
                </a:solidFill>
                <a:effectLst/>
                <a:latin typeface="Times New Roman" panose="02020603050405020304" pitchFamily="18" charset="0"/>
                <a:cs typeface="Times New Roman" panose="02020603050405020304" pitchFamily="18" charset="0"/>
              </a:rPr>
              <a:t>)</a:t>
            </a:r>
          </a:p>
          <a:p>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r>
              <a:rPr lang="hr-HR" sz="2400" b="0" i="0" u="none" strike="noStrike" dirty="0">
                <a:solidFill>
                  <a:srgbClr val="000000"/>
                </a:solidFill>
                <a:effectLst/>
                <a:latin typeface="Times New Roman" panose="02020603050405020304" pitchFamily="18" charset="0"/>
                <a:cs typeface="Times New Roman" panose="02020603050405020304" pitchFamily="18" charset="0"/>
              </a:rPr>
              <a:t>Neovisno, ljestvice poretka još se uvijek mogu mijenjati sve do događaja "Objava konačnih ljestvica poretka (do </a:t>
            </a:r>
            <a:r>
              <a:rPr lang="hr-HR" sz="2400" b="1" dirty="0">
                <a:solidFill>
                  <a:srgbClr val="000000"/>
                </a:solidFill>
                <a:latin typeface="Times New Roman" panose="02020603050405020304" pitchFamily="18" charset="0"/>
                <a:cs typeface="Times New Roman" panose="02020603050405020304" pitchFamily="18" charset="0"/>
              </a:rPr>
              <a:t>7</a:t>
            </a:r>
            <a:r>
              <a:rPr lang="hr-HR" sz="2400" b="1" i="0" u="none" strike="noStrike" dirty="0" smtClean="0">
                <a:solidFill>
                  <a:srgbClr val="000000"/>
                </a:solidFill>
                <a:effectLst/>
                <a:latin typeface="Times New Roman" panose="02020603050405020304" pitchFamily="18" charset="0"/>
                <a:cs typeface="Times New Roman" panose="02020603050405020304" pitchFamily="18" charset="0"/>
              </a:rPr>
              <a:t>. </a:t>
            </a:r>
            <a:r>
              <a:rPr lang="hr-HR" sz="2400" b="1" i="0" u="none" strike="noStrike" dirty="0">
                <a:solidFill>
                  <a:srgbClr val="000000"/>
                </a:solidFill>
                <a:effectLst/>
                <a:latin typeface="Times New Roman" panose="02020603050405020304" pitchFamily="18" charset="0"/>
                <a:cs typeface="Times New Roman" panose="02020603050405020304" pitchFamily="18" charset="0"/>
              </a:rPr>
              <a:t>7.</a:t>
            </a:r>
            <a:r>
              <a:rPr lang="hr-HR" sz="2400" b="0" i="0" u="none" strike="noStrike" dirty="0">
                <a:solidFill>
                  <a:srgbClr val="000000"/>
                </a:solidFill>
                <a:effectLst/>
                <a:latin typeface="Times New Roman" panose="02020603050405020304" pitchFamily="18" charset="0"/>
                <a:cs typeface="Times New Roman" panose="02020603050405020304" pitchFamily="18" charset="0"/>
              </a:rPr>
              <a:t>)" uslijed ispravka netočno unesenih ocjena u sustav, rješavanja prigovora ili unosa rezultata dodatnih provjera</a:t>
            </a: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0614700A-3C4C-A080-13CA-80B02B315161}"/>
              </a:ext>
            </a:extLst>
          </p:cNvPr>
          <p:cNvSpPr txBox="1"/>
          <p:nvPr/>
        </p:nvSpPr>
        <p:spPr>
          <a:xfrm>
            <a:off x="510752" y="2774188"/>
            <a:ext cx="928941"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6. </a:t>
            </a:r>
          </a:p>
        </p:txBody>
      </p:sp>
    </p:spTree>
    <p:extLst>
      <p:ext uri="{BB962C8B-B14F-4D97-AF65-F5344CB8AC3E}">
        <p14:creationId xmlns:p14="http://schemas.microsoft.com/office/powerpoint/2010/main" val="3457414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sz="4400" b="1" i="0" u="none" strike="noStrike" dirty="0">
                <a:solidFill>
                  <a:srgbClr val="000000"/>
                </a:solidFill>
                <a:effectLst/>
                <a:highlight>
                  <a:srgbClr val="FFFFFF"/>
                </a:highlight>
                <a:latin typeface="Roboto" panose="02000000000000000000" pitchFamily="2" charset="0"/>
              </a:rPr>
              <a:t> </a:t>
            </a:r>
            <a:endParaRPr lang="hr-HR" dirty="0"/>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295728" y="1253765"/>
            <a:ext cx="9058071" cy="4923198"/>
          </a:xfrm>
        </p:spPr>
        <p:txBody>
          <a:bodyPr>
            <a:normAutofit/>
          </a:bodyPr>
          <a:lstStyle/>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škola ima propisan minimalni bodovni prag, kandidat mora zadovoljiti prag isključivo temeljem ocjena iz osnovne škole</a:t>
            </a: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Drugim riječima, dodatni bodovi se ne uračunavaju bodovima iz osnovne škole kod računanja bodova za zadovoljavanje minimalnog bodovnog praga</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B3B7BF3D-4A11-8F5D-E2F8-029BB675E415}"/>
              </a:ext>
            </a:extLst>
          </p:cNvPr>
          <p:cNvSpPr txBox="1"/>
          <p:nvPr/>
        </p:nvSpPr>
        <p:spPr>
          <a:xfrm>
            <a:off x="455202" y="2793643"/>
            <a:ext cx="967852"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7. </a:t>
            </a:r>
          </a:p>
        </p:txBody>
      </p:sp>
    </p:spTree>
    <p:extLst>
      <p:ext uri="{BB962C8B-B14F-4D97-AF65-F5344CB8AC3E}">
        <p14:creationId xmlns:p14="http://schemas.microsoft.com/office/powerpoint/2010/main" val="175257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F992A4B-D9D4-99DE-44E4-66AE8EB7C196}"/>
              </a:ext>
            </a:extLst>
          </p:cNvPr>
          <p:cNvSpPr>
            <a:spLocks noGrp="1"/>
          </p:cNvSpPr>
          <p:nvPr>
            <p:ph idx="1"/>
          </p:nvPr>
        </p:nvSpPr>
        <p:spPr>
          <a:xfrm>
            <a:off x="838200" y="2506662"/>
            <a:ext cx="10515600" cy="4351338"/>
          </a:xfrm>
        </p:spPr>
        <p:txBody>
          <a:bodyPr>
            <a:normAutofit/>
          </a:bodyPr>
          <a:lstStyle/>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Ako kandidat ima namjeru upisati razredni odjel za sportaše, potrebno je iskazati interes za upis sportskih razrednih </a:t>
            </a:r>
            <a:r>
              <a:rPr lang="hr-HR" sz="2400" b="0"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odjela – </a:t>
            </a:r>
            <a:r>
              <a:rPr lang="hr-HR" sz="2400" b="1" i="0" u="none" strike="noStrike" dirty="0" smtClean="0">
                <a:solidFill>
                  <a:srgbClr val="000000"/>
                </a:solidFill>
                <a:effectLst/>
                <a:highlight>
                  <a:srgbClr val="FFFFFF"/>
                </a:highlight>
                <a:latin typeface="Times New Roman" panose="02020603050405020304" pitchFamily="18" charset="0"/>
                <a:cs typeface="Times New Roman" panose="02020603050405020304" pitchFamily="18" charset="0"/>
              </a:rPr>
              <a:t>u razdoblju od 26. 5. do 6. 6. </a:t>
            </a:r>
            <a:r>
              <a:rPr lang="hr-HR" sz="2400" b="1" dirty="0" smtClean="0">
                <a:solidFill>
                  <a:srgbClr val="000000"/>
                </a:solidFill>
                <a:highlight>
                  <a:srgbClr val="FFFFFF"/>
                </a:highlight>
                <a:latin typeface="Times New Roman" panose="02020603050405020304" pitchFamily="18" charset="0"/>
                <a:cs typeface="Times New Roman" panose="02020603050405020304" pitchFamily="18" charset="0"/>
              </a:rPr>
              <a:t>2025.</a:t>
            </a:r>
            <a:endParaRPr lang="hr-HR" sz="2400"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highlight>
                <a:srgbClr val="FFFFFF"/>
              </a:highligh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To je potrebno napraviti u kartici "Moji podaci" </a:t>
            </a:r>
          </a:p>
          <a:p>
            <a:pPr lvl="1">
              <a:spcBef>
                <a:spcPts val="0"/>
              </a:spcBef>
            </a:pPr>
            <a:r>
              <a:rPr lang="hr-HR"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unesite naziv sporta, klub i mjesto u kojem se klub nalazi</a:t>
            </a:r>
          </a:p>
          <a:p>
            <a:pPr lvl="1">
              <a:spcBef>
                <a:spcPts val="0"/>
              </a:spcBef>
            </a:pPr>
            <a:endParaRPr lang="hr-HR" dirty="0">
              <a:solidFill>
                <a:srgbClr val="000000"/>
              </a:solidFill>
              <a:highlight>
                <a:srgbClr val="FFFFFF"/>
              </a:highlight>
              <a:latin typeface="Times New Roman" panose="02020603050405020304" pitchFamily="18" charset="0"/>
              <a:cs typeface="Times New Roman" panose="02020603050405020304" pitchFamily="18" charset="0"/>
            </a:endParaRPr>
          </a:p>
          <a:p>
            <a:pPr>
              <a:spcBef>
                <a:spcPts val="0"/>
              </a:spcBef>
            </a:pPr>
            <a:endPar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endParaRPr>
          </a:p>
          <a:p>
            <a:pPr>
              <a:spcBef>
                <a:spcPts val="0"/>
              </a:spcBef>
            </a:pPr>
            <a:r>
              <a:rPr lang="hr-HR" sz="2400" b="0"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Iskaz interesa traje do </a:t>
            </a:r>
            <a:r>
              <a:rPr lang="hr-HR" sz="2400" b="1" dirty="0">
                <a:solidFill>
                  <a:schemeClr val="tx2">
                    <a:lumMod val="75000"/>
                    <a:lumOff val="25000"/>
                  </a:schemeClr>
                </a:solidFill>
                <a:highlight>
                  <a:srgbClr val="FFFFFF"/>
                </a:highlight>
                <a:latin typeface="Times New Roman" panose="02020603050405020304" pitchFamily="18" charset="0"/>
                <a:cs typeface="Times New Roman" panose="02020603050405020304" pitchFamily="18" charset="0"/>
              </a:rPr>
              <a:t>6</a:t>
            </a:r>
            <a:r>
              <a:rPr lang="hr-HR" sz="2400" b="1" i="0" u="none" strike="noStrike" dirty="0" smtClean="0">
                <a:solidFill>
                  <a:schemeClr val="tx2">
                    <a:lumMod val="75000"/>
                    <a:lumOff val="25000"/>
                  </a:schemeClr>
                </a:solidFill>
                <a:effectLst/>
                <a:highlight>
                  <a:srgbClr val="FFFFFF"/>
                </a:highlight>
                <a:latin typeface="Times New Roman" panose="02020603050405020304" pitchFamily="18" charset="0"/>
                <a:cs typeface="Times New Roman" panose="02020603050405020304" pitchFamily="18" charset="0"/>
              </a:rPr>
              <a:t>. </a:t>
            </a:r>
            <a:r>
              <a:rPr lang="hr-HR" sz="2400" b="1" i="0" u="none" strike="noStrike" dirty="0">
                <a:solidFill>
                  <a:schemeClr val="tx2">
                    <a:lumMod val="75000"/>
                    <a:lumOff val="25000"/>
                  </a:schemeClr>
                </a:solidFill>
                <a:effectLst/>
                <a:highlight>
                  <a:srgbClr val="FFFFFF"/>
                </a:highlight>
                <a:latin typeface="Times New Roman" panose="02020603050405020304" pitchFamily="18" charset="0"/>
                <a:cs typeface="Times New Roman" panose="02020603050405020304" pitchFamily="18" charset="0"/>
              </a:rPr>
              <a:t>lipnja</a:t>
            </a:r>
            <a:endParaRPr lang="hr-HR" sz="2400" b="1" dirty="0">
              <a:solidFill>
                <a:schemeClr val="tx2">
                  <a:lumMod val="75000"/>
                  <a:lumOff val="25000"/>
                </a:schemeClr>
              </a:solidFill>
              <a:effectLst/>
              <a:latin typeface="Times New Roman" panose="02020603050405020304" pitchFamily="18" charset="0"/>
              <a:cs typeface="Times New Roman" panose="02020603050405020304" pitchFamily="18" charset="0"/>
            </a:endParaRPr>
          </a:p>
          <a:p>
            <a:endParaRPr lang="hr-HR" sz="24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xmlns="" id="{582D56FC-9F73-5FAA-F1D4-7155CBFA3E72}"/>
              </a:ext>
            </a:extLst>
          </p:cNvPr>
          <p:cNvSpPr>
            <a:spLocks noGrp="1"/>
          </p:cNvSpPr>
          <p:nvPr>
            <p:ph type="title"/>
          </p:nvPr>
        </p:nvSpPr>
        <p:spPr>
          <a:xfrm>
            <a:off x="838200" y="608316"/>
            <a:ext cx="10515600" cy="1325563"/>
          </a:xfrm>
        </p:spPr>
        <p:txBody>
          <a:bodyPr/>
          <a:lstStyle/>
          <a:p>
            <a:pPr algn="ctr"/>
            <a:r>
              <a:rPr lang="hr-HR" dirty="0">
                <a:latin typeface="Times New Roman" panose="02020603050405020304" pitchFamily="18" charset="0"/>
                <a:cs typeface="Times New Roman" panose="02020603050405020304" pitchFamily="18" charset="0"/>
              </a:rPr>
              <a:t>POČETAK PRIJAVA U SUSTAV UPISA U SREDNJE ŠKOLE</a:t>
            </a:r>
          </a:p>
        </p:txBody>
      </p:sp>
    </p:spTree>
    <p:extLst>
      <p:ext uri="{BB962C8B-B14F-4D97-AF65-F5344CB8AC3E}">
        <p14:creationId xmlns:p14="http://schemas.microsoft.com/office/powerpoint/2010/main" val="1253505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sz="4400" b="1" i="0" u="none" strike="noStrike" dirty="0">
                <a:solidFill>
                  <a:srgbClr val="000000"/>
                </a:solidFill>
                <a:effectLst/>
                <a:highlight>
                  <a:srgbClr val="FFFFFF"/>
                </a:highlight>
                <a:latin typeface="Roboto" panose="02000000000000000000" pitchFamily="2" charset="0"/>
              </a:rPr>
              <a:t> </a:t>
            </a:r>
            <a:endParaRPr lang="hr-HR" dirty="0"/>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616740" y="1253765"/>
            <a:ext cx="8737059" cy="4923198"/>
          </a:xfrm>
        </p:spPr>
        <p:txBody>
          <a:bodyPr>
            <a:normAutofit/>
          </a:bodyPr>
          <a:lstStyle/>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Ako roditelj/skrbnik upisnicu šalje elektroničkim putem srednjoj školi, potrebno je da u </a:t>
            </a:r>
            <a:r>
              <a:rPr lang="hr-HR" sz="2400" b="0" i="0" u="none" strike="noStrike" dirty="0" smtClean="0">
                <a:solidFill>
                  <a:srgbClr val="000000"/>
                </a:solidFill>
                <a:effectLst/>
                <a:latin typeface="Times New Roman" panose="02020603050405020304" pitchFamily="18" charset="0"/>
                <a:cs typeface="Times New Roman" panose="02020603050405020304" pitchFamily="18" charset="0"/>
              </a:rPr>
              <a:t>e poruci </a:t>
            </a:r>
            <a:r>
              <a:rPr lang="hr-HR" sz="2400" b="0" i="0" u="none" strike="noStrike" dirty="0">
                <a:solidFill>
                  <a:srgbClr val="000000"/>
                </a:solidFill>
                <a:effectLst/>
                <a:latin typeface="Times New Roman" panose="02020603050405020304" pitchFamily="18" charset="0"/>
                <a:cs typeface="Times New Roman" panose="02020603050405020304" pitchFamily="18" charset="0"/>
              </a:rPr>
              <a:t>navede i svoj osobni kontakt (broj telefona, broj mobitela) kako bi ga škola mogla kontaktirati</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1F17E54-6F4F-5AAB-CA5F-BE96F06E002E}"/>
              </a:ext>
            </a:extLst>
          </p:cNvPr>
          <p:cNvSpPr txBox="1"/>
          <p:nvPr/>
        </p:nvSpPr>
        <p:spPr>
          <a:xfrm>
            <a:off x="559391" y="2783916"/>
            <a:ext cx="948397"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8. </a:t>
            </a:r>
          </a:p>
        </p:txBody>
      </p:sp>
    </p:spTree>
    <p:extLst>
      <p:ext uri="{BB962C8B-B14F-4D97-AF65-F5344CB8AC3E}">
        <p14:creationId xmlns:p14="http://schemas.microsoft.com/office/powerpoint/2010/main" val="949795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363820" y="1055802"/>
            <a:ext cx="8989979" cy="5121161"/>
          </a:xfrm>
        </p:spPr>
        <p:txBody>
          <a:bodyPr>
            <a:normAutofit/>
          </a:bodyPr>
          <a:lstStyle/>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Kandidati koji su ostvarili pravo na upis u programe obrazovanja za koje je potrebna potvrda liječnika školske medicine ili liječnička svjedodžba medicine rada, odnosno potvrda obiteljskoga liječnika, dužni su srednjoj školi dostaviti ove dokumente osobno ili elektronički (skenirane ili poslikane) na e-adresu školske ustanove do roka objavljenoga u Kalendaru</a:t>
            </a:r>
          </a:p>
          <a:p>
            <a:pPr lvl="1">
              <a:spcBef>
                <a:spcPts val="0"/>
              </a:spcBef>
            </a:pPr>
            <a:r>
              <a:rPr lang="hr-HR" b="1" dirty="0">
                <a:solidFill>
                  <a:srgbClr val="000000"/>
                </a:solidFill>
                <a:latin typeface="Times New Roman" panose="02020603050405020304" pitchFamily="18" charset="0"/>
                <a:cs typeface="Times New Roman" panose="02020603050405020304" pitchFamily="18" charset="0"/>
              </a:rPr>
              <a:t>7</a:t>
            </a:r>
            <a:r>
              <a:rPr lang="hr-HR" b="1" dirty="0" smtClean="0">
                <a:solidFill>
                  <a:srgbClr val="000000"/>
                </a:solidFill>
                <a:latin typeface="Times New Roman" panose="02020603050405020304" pitchFamily="18" charset="0"/>
                <a:cs typeface="Times New Roman" panose="02020603050405020304" pitchFamily="18" charset="0"/>
              </a:rPr>
              <a:t>.7.-9.7.2025.</a:t>
            </a:r>
            <a:endParaRPr lang="hr-HR" b="1"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Dokumente elektronički može poslati samo roditelj/skrbnik, a u e-poruci dužan je navesti i svoj osobni kontakt (broj telefona ili broj mobitela) kako bi ga škola mogla kontaktirati</a:t>
            </a: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F42C4C06-6B09-19B4-011B-676D4B0B7D23}"/>
              </a:ext>
            </a:extLst>
          </p:cNvPr>
          <p:cNvSpPr txBox="1"/>
          <p:nvPr/>
        </p:nvSpPr>
        <p:spPr>
          <a:xfrm>
            <a:off x="472953" y="2764460"/>
            <a:ext cx="851120"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9. </a:t>
            </a:r>
          </a:p>
        </p:txBody>
      </p:sp>
    </p:spTree>
    <p:extLst>
      <p:ext uri="{BB962C8B-B14F-4D97-AF65-F5344CB8AC3E}">
        <p14:creationId xmlns:p14="http://schemas.microsoft.com/office/powerpoint/2010/main" val="3453429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19BDF-E153-20B2-40B1-CEBA25E2535F}"/>
              </a:ext>
            </a:extLst>
          </p:cNvPr>
          <p:cNvSpPr>
            <a:spLocks noGrp="1"/>
          </p:cNvSpPr>
          <p:nvPr>
            <p:ph type="title"/>
          </p:nvPr>
        </p:nvSpPr>
        <p:spPr/>
        <p:txBody>
          <a:bodyPr/>
          <a:lstStyle/>
          <a:p>
            <a:r>
              <a:rPr lang="hr-HR" sz="4400" b="1" i="0" u="none" strike="noStrike" dirty="0">
                <a:solidFill>
                  <a:srgbClr val="000000"/>
                </a:solidFill>
                <a:effectLst/>
                <a:highlight>
                  <a:srgbClr val="FFFFFF"/>
                </a:highlight>
                <a:latin typeface="Roboto" panose="02000000000000000000" pitchFamily="2" charset="0"/>
              </a:rPr>
              <a:t>  </a:t>
            </a:r>
            <a:endParaRPr lang="hr-HR" dirty="0"/>
          </a:p>
        </p:txBody>
      </p:sp>
      <p:sp>
        <p:nvSpPr>
          <p:cNvPr id="3" name="Content Placeholder 2">
            <a:extLst>
              <a:ext uri="{FF2B5EF4-FFF2-40B4-BE49-F238E27FC236}">
                <a16:creationId xmlns:a16="http://schemas.microsoft.com/office/drawing/2014/main" xmlns="" id="{4CEC4692-E23A-2456-C751-D110A3E698D8}"/>
              </a:ext>
            </a:extLst>
          </p:cNvPr>
          <p:cNvSpPr>
            <a:spLocks noGrp="1"/>
          </p:cNvSpPr>
          <p:nvPr>
            <p:ph idx="1"/>
          </p:nvPr>
        </p:nvSpPr>
        <p:spPr>
          <a:xfrm>
            <a:off x="2684834" y="1216058"/>
            <a:ext cx="8668965" cy="4960905"/>
          </a:xfrm>
        </p:spPr>
        <p:txBody>
          <a:bodyPr>
            <a:normAutofit/>
          </a:bodyPr>
          <a:lstStyle/>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rtl="0">
              <a:spcBef>
                <a:spcPts val="0"/>
              </a:spcBef>
              <a:spcAft>
                <a:spcPts val="0"/>
              </a:spcAft>
              <a:buNone/>
            </a:pPr>
            <a:endParaRPr lang="hr-HR" sz="2400" b="0" i="0" u="none" strike="noStrike" dirty="0">
              <a:solidFill>
                <a:srgbClr val="000000"/>
              </a:solidFill>
              <a:effectLst/>
              <a:latin typeface="Times New Roman" panose="02020603050405020304" pitchFamily="18" charset="0"/>
              <a:cs typeface="Times New Roman" panose="02020603050405020304" pitchFamily="18" charset="0"/>
            </a:endParaRPr>
          </a:p>
          <a:p>
            <a:pPr rtl="0">
              <a:spcBef>
                <a:spcPts val="0"/>
              </a:spcBef>
              <a:spcAft>
                <a:spcPts val="0"/>
              </a:spcAft>
            </a:pPr>
            <a:endParaRPr lang="hr-HR" sz="2400" dirty="0">
              <a:solidFill>
                <a:srgbClr val="000000"/>
              </a:solidFill>
              <a:latin typeface="Times New Roman" panose="02020603050405020304" pitchFamily="18" charset="0"/>
              <a:cs typeface="Times New Roman" panose="02020603050405020304" pitchFamily="18" charset="0"/>
            </a:endParaRPr>
          </a:p>
          <a:p>
            <a:pPr rtl="0">
              <a:spcBef>
                <a:spcPts val="0"/>
              </a:spcBef>
              <a:spcAft>
                <a:spcPts val="0"/>
              </a:spcAft>
            </a:pPr>
            <a:r>
              <a:rPr lang="hr-HR" sz="2400" b="0" i="0" u="none" strike="noStrike" dirty="0">
                <a:solidFill>
                  <a:srgbClr val="000000"/>
                </a:solidFill>
                <a:effectLst/>
                <a:latin typeface="Times New Roman" panose="02020603050405020304" pitchFamily="18" charset="0"/>
                <a:cs typeface="Times New Roman" panose="02020603050405020304" pitchFamily="18" charset="0"/>
              </a:rPr>
              <a:t>Kandidati koji upisuju programe obrazovanja za vezane obrte (JMO programe) dužni su, pri upisu ili najkasnije do kraja prvoga polugodišta prvoga razreda, dostaviti školi liječničku svjedodžbu medicine rada i sklopljen ugovor o naukovanju.</a:t>
            </a:r>
            <a:endParaRPr lang="hr-HR" sz="2400" b="0" dirty="0">
              <a:effectLst/>
              <a:latin typeface="Times New Roman" panose="02020603050405020304" pitchFamily="18" charset="0"/>
              <a:cs typeface="Times New Roman" panose="02020603050405020304" pitchFamily="18" charset="0"/>
            </a:endParaRPr>
          </a:p>
          <a:p>
            <a:pPr marL="0" indent="0">
              <a:buNone/>
            </a:pPr>
            <a:r>
              <a:rPr lang="hr-HR" sz="2400" dirty="0">
                <a:latin typeface="Times New Roman" panose="02020603050405020304" pitchFamily="18" charset="0"/>
                <a:cs typeface="Times New Roman" panose="02020603050405020304" pitchFamily="18" charset="0"/>
              </a:rPr>
              <a:t/>
            </a:r>
            <a:br>
              <a:rPr lang="hr-HR" sz="2400" dirty="0">
                <a:latin typeface="Times New Roman" panose="02020603050405020304" pitchFamily="18" charset="0"/>
                <a:cs typeface="Times New Roman" panose="02020603050405020304" pitchFamily="18" charset="0"/>
              </a:rPr>
            </a:br>
            <a:endParaRPr lang="hr-HR"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C36C4197-D6D1-25F1-907C-1FD8BCB817A0}"/>
              </a:ext>
            </a:extLst>
          </p:cNvPr>
          <p:cNvSpPr txBox="1"/>
          <p:nvPr/>
        </p:nvSpPr>
        <p:spPr>
          <a:xfrm>
            <a:off x="374565" y="2680847"/>
            <a:ext cx="1308320" cy="1015663"/>
          </a:xfrm>
          <a:prstGeom prst="rect">
            <a:avLst/>
          </a:prstGeom>
          <a:noFill/>
        </p:spPr>
        <p:txBody>
          <a:bodyPr wrap="square" rtlCol="0">
            <a:spAutoFit/>
          </a:bodyPr>
          <a:lstStyle/>
          <a:p>
            <a:r>
              <a:rPr lang="hr-HR" sz="6000" b="1" dirty="0">
                <a:latin typeface="Times New Roman" panose="02020603050405020304" pitchFamily="18" charset="0"/>
                <a:cs typeface="Times New Roman" panose="02020603050405020304" pitchFamily="18" charset="0"/>
              </a:rPr>
              <a:t>10. </a:t>
            </a:r>
          </a:p>
        </p:txBody>
      </p:sp>
    </p:spTree>
    <p:extLst>
      <p:ext uri="{BB962C8B-B14F-4D97-AF65-F5344CB8AC3E}">
        <p14:creationId xmlns:p14="http://schemas.microsoft.com/office/powerpoint/2010/main" val="2566004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811823" y="796925"/>
            <a:ext cx="10515600" cy="4351338"/>
          </a:xfrm>
        </p:spPr>
        <p:txBody>
          <a:bodyPr/>
          <a:lstStyle/>
          <a:p>
            <a:pPr marL="0" indent="0" algn="ctr">
              <a:buNone/>
            </a:pPr>
            <a:endParaRPr lang="hr-HR" sz="4400" dirty="0" smtClean="0">
              <a:solidFill>
                <a:prstClr val="black"/>
              </a:solidFill>
              <a:latin typeface="Aptos Display" panose="02110004020202020204"/>
              <a:ea typeface="+mj-ea"/>
              <a:cs typeface="+mj-cs"/>
            </a:endParaRPr>
          </a:p>
          <a:p>
            <a:pPr marL="0" indent="0" algn="ctr">
              <a:buNone/>
            </a:pPr>
            <a:endParaRPr lang="hr-HR" sz="4400" dirty="0">
              <a:solidFill>
                <a:prstClr val="black"/>
              </a:solidFill>
              <a:latin typeface="Aptos Display" panose="02110004020202020204"/>
              <a:ea typeface="+mj-ea"/>
              <a:cs typeface="+mj-cs"/>
            </a:endParaRPr>
          </a:p>
          <a:p>
            <a:pPr marL="0" indent="0" algn="ctr">
              <a:buNone/>
            </a:pPr>
            <a:r>
              <a:rPr lang="hr-HR" sz="4400" b="1" dirty="0" smtClean="0">
                <a:solidFill>
                  <a:prstClr val="black"/>
                </a:solidFill>
                <a:latin typeface="Aptos Display" panose="02110004020202020204"/>
                <a:ea typeface="+mj-ea"/>
                <a:cs typeface="+mj-cs"/>
              </a:rPr>
              <a:t>PITANJA</a:t>
            </a:r>
            <a:r>
              <a:rPr lang="hr-HR" sz="4400" b="1" dirty="0">
                <a:solidFill>
                  <a:prstClr val="black"/>
                </a:solidFill>
                <a:latin typeface="Aptos Display" panose="02110004020202020204"/>
                <a:ea typeface="+mj-ea"/>
                <a:cs typeface="+mj-cs"/>
              </a:rPr>
              <a:t>?</a:t>
            </a:r>
            <a:endParaRPr lang="hr-HR" b="1" dirty="0"/>
          </a:p>
        </p:txBody>
      </p:sp>
    </p:spTree>
    <p:extLst>
      <p:ext uri="{BB962C8B-B14F-4D97-AF65-F5344CB8AC3E}">
        <p14:creationId xmlns:p14="http://schemas.microsoft.com/office/powerpoint/2010/main" val="2976100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811823" y="796925"/>
            <a:ext cx="10515600" cy="4351338"/>
          </a:xfrm>
        </p:spPr>
        <p:txBody>
          <a:bodyPr/>
          <a:lstStyle/>
          <a:p>
            <a:pPr marL="0" indent="0" algn="ctr">
              <a:buNone/>
            </a:pPr>
            <a:endParaRPr lang="hr-HR" sz="4400" dirty="0" smtClean="0">
              <a:solidFill>
                <a:prstClr val="black"/>
              </a:solidFill>
              <a:latin typeface="Aptos Display" panose="02110004020202020204"/>
              <a:ea typeface="+mj-ea"/>
              <a:cs typeface="+mj-cs"/>
            </a:endParaRPr>
          </a:p>
          <a:p>
            <a:pPr marL="0" indent="0" algn="ctr">
              <a:buNone/>
            </a:pPr>
            <a:endParaRPr lang="hr-HR" b="1" dirty="0" smtClean="0"/>
          </a:p>
          <a:p>
            <a:pPr marL="0" indent="0" algn="ctr">
              <a:buNone/>
            </a:pPr>
            <a:r>
              <a:rPr lang="hr-HR" sz="4400" b="1" dirty="0" smtClean="0">
                <a:solidFill>
                  <a:prstClr val="black"/>
                </a:solidFill>
                <a:latin typeface="Aptos Display" panose="02110004020202020204"/>
                <a:ea typeface="+mj-ea"/>
                <a:cs typeface="+mj-cs"/>
              </a:rPr>
              <a:t>HVALA NA POZORNOSTI!</a:t>
            </a:r>
            <a:endParaRPr lang="hr-HR" sz="4400" dirty="0">
              <a:solidFill>
                <a:prstClr val="black"/>
              </a:solidFill>
              <a:latin typeface="Aptos Display" panose="02110004020202020204"/>
              <a:ea typeface="+mj-ea"/>
              <a:cs typeface="+mj-cs"/>
            </a:endParaRPr>
          </a:p>
        </p:txBody>
      </p:sp>
    </p:spTree>
    <p:extLst>
      <p:ext uri="{BB962C8B-B14F-4D97-AF65-F5344CB8AC3E}">
        <p14:creationId xmlns:p14="http://schemas.microsoft.com/office/powerpoint/2010/main" val="139319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FA0F69-5F40-B1F8-EEA7-2CE153D2E404}"/>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C81A730B-F155-4A86-08D2-9CD892035985}"/>
              </a:ext>
            </a:extLst>
          </p:cNvPr>
          <p:cNvSpPr>
            <a:spLocks noGrp="1"/>
          </p:cNvSpPr>
          <p:nvPr>
            <p:ph idx="1"/>
          </p:nvPr>
        </p:nvSpPr>
        <p:spPr/>
        <p:txBody>
          <a:bodyPr/>
          <a:lstStyle/>
          <a:p>
            <a:pPr marL="0" indent="0">
              <a:buNone/>
            </a:pPr>
            <a:r>
              <a:rPr lang="hr-HR" dirty="0"/>
              <a:t> </a:t>
            </a:r>
          </a:p>
        </p:txBody>
      </p:sp>
      <p:pic>
        <p:nvPicPr>
          <p:cNvPr id="4" name="Slika 3"/>
          <p:cNvPicPr>
            <a:picLocks noChangeAspect="1"/>
          </p:cNvPicPr>
          <p:nvPr/>
        </p:nvPicPr>
        <p:blipFill>
          <a:blip r:embed="rId2"/>
          <a:stretch>
            <a:fillRect/>
          </a:stretch>
        </p:blipFill>
        <p:spPr>
          <a:xfrm>
            <a:off x="3472962" y="-35588"/>
            <a:ext cx="5301761" cy="6893588"/>
          </a:xfrm>
          <a:prstGeom prst="rect">
            <a:avLst/>
          </a:prstGeom>
        </p:spPr>
      </p:pic>
    </p:spTree>
    <p:extLst>
      <p:ext uri="{BB962C8B-B14F-4D97-AF65-F5344CB8AC3E}">
        <p14:creationId xmlns:p14="http://schemas.microsoft.com/office/powerpoint/2010/main" val="12504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643C7-6C19-7955-524A-CD6D1ACE8714}"/>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E407ECEF-3DC3-0684-0735-D1AEDED6283B}"/>
              </a:ext>
            </a:extLst>
          </p:cNvPr>
          <p:cNvSpPr>
            <a:spLocks noGrp="1"/>
          </p:cNvSpPr>
          <p:nvPr>
            <p:ph idx="1"/>
          </p:nvPr>
        </p:nvSpPr>
        <p:spPr/>
        <p:txBody>
          <a:bodyPr/>
          <a:lstStyle/>
          <a:p>
            <a:pPr marL="0" indent="0">
              <a:buNone/>
            </a:pPr>
            <a:r>
              <a:rPr lang="hr-HR" dirty="0"/>
              <a:t> </a:t>
            </a:r>
          </a:p>
        </p:txBody>
      </p:sp>
      <p:pic>
        <p:nvPicPr>
          <p:cNvPr id="4" name="Slika 3"/>
          <p:cNvPicPr>
            <a:picLocks noChangeAspect="1"/>
          </p:cNvPicPr>
          <p:nvPr/>
        </p:nvPicPr>
        <p:blipFill>
          <a:blip r:embed="rId3"/>
          <a:stretch>
            <a:fillRect/>
          </a:stretch>
        </p:blipFill>
        <p:spPr>
          <a:xfrm>
            <a:off x="2039814" y="110807"/>
            <a:ext cx="7415317" cy="6066156"/>
          </a:xfrm>
          <a:prstGeom prst="rect">
            <a:avLst/>
          </a:prstGeom>
        </p:spPr>
      </p:pic>
    </p:spTree>
    <p:extLst>
      <p:ext uri="{BB962C8B-B14F-4D97-AF65-F5344CB8AC3E}">
        <p14:creationId xmlns:p14="http://schemas.microsoft.com/office/powerpoint/2010/main" val="1286586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893A5F-44CA-4DA3-A395-741B543C06E0}"/>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C08344DE-5B4E-0935-A75F-A50F896BB33E}"/>
              </a:ext>
            </a:extLst>
          </p:cNvPr>
          <p:cNvSpPr>
            <a:spLocks noGrp="1"/>
          </p:cNvSpPr>
          <p:nvPr>
            <p:ph idx="1"/>
          </p:nvPr>
        </p:nvSpPr>
        <p:spPr/>
        <p:txBody>
          <a:bodyPr/>
          <a:lstStyle/>
          <a:p>
            <a:pPr marL="0" indent="0">
              <a:buNone/>
            </a:pPr>
            <a:r>
              <a:rPr lang="hr-HR" dirty="0"/>
              <a:t> </a:t>
            </a:r>
          </a:p>
        </p:txBody>
      </p:sp>
      <p:pic>
        <p:nvPicPr>
          <p:cNvPr id="5" name="Slika 4"/>
          <p:cNvPicPr/>
          <p:nvPr/>
        </p:nvPicPr>
        <p:blipFill rotWithShape="1">
          <a:blip r:embed="rId2"/>
          <a:srcRect l="21991" t="26749" r="41634" b="20929"/>
          <a:stretch/>
        </p:blipFill>
        <p:spPr bwMode="auto">
          <a:xfrm>
            <a:off x="1934308" y="281353"/>
            <a:ext cx="8062545" cy="58956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689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E8EE37-60F4-7EC8-BEF2-8B36CDA6B877}"/>
              </a:ext>
            </a:extLst>
          </p:cNvPr>
          <p:cNvSpPr>
            <a:spLocks noGrp="1"/>
          </p:cNvSpPr>
          <p:nvPr>
            <p:ph type="title"/>
          </p:nvPr>
        </p:nvSpPr>
        <p:spPr>
          <a:xfrm>
            <a:off x="0" y="2844039"/>
            <a:ext cx="10515600" cy="1325563"/>
          </a:xfrm>
          <a:solidFill>
            <a:schemeClr val="bg1"/>
          </a:solidFill>
        </p:spPr>
        <p:txBody>
          <a:bodyPr>
            <a:normAutofit/>
          </a:bodyPr>
          <a:lstStyle/>
          <a:p>
            <a:pPr rtl="0">
              <a:spcBef>
                <a:spcPts val="0"/>
              </a:spcBef>
              <a:spcAft>
                <a:spcPts val="0"/>
              </a:spcAft>
            </a:pPr>
            <a:r>
              <a:rPr lang="hr-HR" b="1" i="0" u="none" strike="noStrike" dirty="0">
                <a:solidFill>
                  <a:srgbClr val="000000"/>
                </a:solidFill>
                <a:effectLst/>
                <a:highlight>
                  <a:srgbClr val="FFFFFF"/>
                </a:highlight>
                <a:latin typeface="Times New Roman" panose="02020603050405020304" pitchFamily="18" charset="0"/>
                <a:cs typeface="Times New Roman" panose="02020603050405020304" pitchFamily="18" charset="0"/>
              </a:rPr>
              <a:t>Prijava kandidata s teškoćama u razvoju</a:t>
            </a:r>
            <a:endParaRPr lang="hr-H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0E718517-EC93-EB6B-FA4B-14B0DC7DD80E}"/>
              </a:ext>
            </a:extLst>
          </p:cNvPr>
          <p:cNvSpPr>
            <a:spLocks noGrp="1"/>
          </p:cNvSpPr>
          <p:nvPr>
            <p:ph idx="1"/>
          </p:nvPr>
        </p:nvSpPr>
        <p:spPr/>
        <p:txBody>
          <a:bodyPr/>
          <a:lstStyle/>
          <a:p>
            <a:pPr marL="0" indent="0">
              <a:buNone/>
            </a:pPr>
            <a:r>
              <a:rPr lang="hr-HR" dirty="0"/>
              <a:t> </a:t>
            </a:r>
          </a:p>
        </p:txBody>
      </p:sp>
    </p:spTree>
    <p:extLst>
      <p:ext uri="{BB962C8B-B14F-4D97-AF65-F5344CB8AC3E}">
        <p14:creationId xmlns:p14="http://schemas.microsoft.com/office/powerpoint/2010/main" val="153114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50D20A-E51D-BF7F-E535-83ED4150DAED}"/>
              </a:ext>
            </a:extLst>
          </p:cNvPr>
          <p:cNvSpPr>
            <a:spLocks noGrp="1"/>
          </p:cNvSpPr>
          <p:nvPr>
            <p:ph type="title"/>
          </p:nvPr>
        </p:nvSpPr>
        <p:spPr/>
        <p:txBody>
          <a:bodyPr/>
          <a:lstStyle/>
          <a:p>
            <a:r>
              <a:rPr lang="hr-HR" dirty="0"/>
              <a:t> </a:t>
            </a:r>
          </a:p>
        </p:txBody>
      </p:sp>
      <p:sp>
        <p:nvSpPr>
          <p:cNvPr id="3" name="Content Placeholder 2">
            <a:extLst>
              <a:ext uri="{FF2B5EF4-FFF2-40B4-BE49-F238E27FC236}">
                <a16:creationId xmlns:a16="http://schemas.microsoft.com/office/drawing/2014/main" xmlns="" id="{3EA3AA09-7204-44F2-D606-3C41D87CAFD8}"/>
              </a:ext>
            </a:extLst>
          </p:cNvPr>
          <p:cNvSpPr>
            <a:spLocks noGrp="1"/>
          </p:cNvSpPr>
          <p:nvPr>
            <p:ph idx="1"/>
          </p:nvPr>
        </p:nvSpPr>
        <p:spPr/>
        <p:txBody>
          <a:bodyPr/>
          <a:lstStyle/>
          <a:p>
            <a:pPr marL="0" indent="0">
              <a:buNone/>
            </a:pPr>
            <a:r>
              <a:rPr lang="hr-HR" dirty="0"/>
              <a:t> </a:t>
            </a:r>
          </a:p>
        </p:txBody>
      </p:sp>
      <p:pic>
        <p:nvPicPr>
          <p:cNvPr id="4" name="Slika 3"/>
          <p:cNvPicPr>
            <a:picLocks noChangeAspect="1"/>
          </p:cNvPicPr>
          <p:nvPr/>
        </p:nvPicPr>
        <p:blipFill>
          <a:blip r:embed="rId2"/>
          <a:stretch>
            <a:fillRect/>
          </a:stretch>
        </p:blipFill>
        <p:spPr>
          <a:xfrm>
            <a:off x="1926813" y="584251"/>
            <a:ext cx="7524918" cy="5592712"/>
          </a:xfrm>
          <a:prstGeom prst="rect">
            <a:avLst/>
          </a:prstGeom>
        </p:spPr>
      </p:pic>
    </p:spTree>
    <p:extLst>
      <p:ext uri="{BB962C8B-B14F-4D97-AF65-F5344CB8AC3E}">
        <p14:creationId xmlns:p14="http://schemas.microsoft.com/office/powerpoint/2010/main" val="2194530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342</TotalTime>
  <Words>1737</Words>
  <Application>Microsoft Office PowerPoint</Application>
  <PresentationFormat>Široki zaslon</PresentationFormat>
  <Paragraphs>275</Paragraphs>
  <Slides>44</Slides>
  <Notes>2</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44</vt:i4>
      </vt:variant>
    </vt:vector>
  </HeadingPairs>
  <TitlesOfParts>
    <vt:vector size="51" baseType="lpstr">
      <vt:lpstr>Aptos</vt:lpstr>
      <vt:lpstr>Aptos Display</vt:lpstr>
      <vt:lpstr>Arial</vt:lpstr>
      <vt:lpstr>Roboto</vt:lpstr>
      <vt:lpstr>Times New Roman</vt:lpstr>
      <vt:lpstr>Wingdings</vt:lpstr>
      <vt:lpstr>Office Theme</vt:lpstr>
      <vt:lpstr>UPIS U SREDNJU ŠKOLE</vt:lpstr>
      <vt:lpstr>POČETAK PRIJAVA U SUSTAV UPISA U SREDNJE ŠKOLE</vt:lpstr>
      <vt:lpstr>POČETAK PRIJAVA U SUSTAV UPISA U SREDNJE ŠKOLE</vt:lpstr>
      <vt:lpstr>POČETAK PRIJAVA U SUSTAV UPISA U SREDNJE ŠKOLE</vt:lpstr>
      <vt:lpstr> </vt:lpstr>
      <vt:lpstr> </vt:lpstr>
      <vt:lpstr> </vt:lpstr>
      <vt:lpstr>Prijava kandidata s teškoćama u razvoju</vt:lpstr>
      <vt:lpstr> </vt:lpstr>
      <vt:lpstr> </vt:lpstr>
      <vt:lpstr> </vt:lpstr>
      <vt:lpstr>UPISI U RAZREDNE ODJELE ZA SPORTAŠE</vt:lpstr>
      <vt:lpstr>UPISI U RAZREDNE ODJELE ZA SPORTAŠE</vt:lpstr>
      <vt:lpstr>UPISI U RAZREDNE ODJELE ZA SPORTAŠE</vt:lpstr>
      <vt:lpstr>IZGLED APLIKACIJE</vt:lpstr>
      <vt:lpstr>PowerPointova prezentacija</vt:lpstr>
      <vt:lpstr>PRIPREMNE RADNJE</vt:lpstr>
      <vt:lpstr>PRIPREMNE RADNJE</vt:lpstr>
      <vt:lpstr>PRIPREMNE RADNJE</vt:lpstr>
      <vt:lpstr>PRIPREMNE RADNJE</vt:lpstr>
      <vt:lpstr>PRIPREMNE RADNJE</vt:lpstr>
      <vt:lpstr>PRIPREMNE RADNJE</vt:lpstr>
      <vt:lpstr>PRIJAVA OBRAZOVNIH PROGRAMA</vt:lpstr>
      <vt:lpstr>PRIJAVA OBRAZOVNIH PROGRAMA</vt:lpstr>
      <vt:lpstr>PRIJAVA OBRAZOVNIH PROGRAMA</vt:lpstr>
      <vt:lpstr>KRAJ PRIJAVA OBRAZOVNIH PROGRAMA</vt:lpstr>
      <vt:lpstr>OBJAVA KONAČNIH LJESTVICA PORETKA</vt:lpstr>
      <vt:lpstr>OBJAVA KONAČNIH LJESTVICA PORETKA</vt:lpstr>
      <vt:lpstr>OBJAVA KONAČNIH LJESTVICA PORETKA</vt:lpstr>
      <vt:lpstr>OBJAVA KONAČNIH LJESTVICA PORETKA</vt:lpstr>
      <vt:lpstr> VAŽNE INFORMACIJE</vt:lpstr>
      <vt:lpstr>PowerPointova prezentacija</vt:lpstr>
      <vt:lpstr>PowerPointova prezentacija</vt:lpstr>
      <vt:lpstr> </vt:lpstr>
      <vt:lpstr> </vt:lpstr>
      <vt:lpstr> </vt:lpstr>
      <vt:lpstr> </vt:lpstr>
      <vt:lpstr> </vt:lpstr>
      <vt:lpstr> </vt:lpstr>
      <vt:lpstr> </vt:lpstr>
      <vt:lpstr> </vt:lpstr>
      <vt:lpstr>  </vt:lpstr>
      <vt:lpstr>PowerPointova prezentacija</vt:lpstr>
      <vt:lpstr>PowerPointova prezentacija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UPISI U SREDNJE ŠKOLE</dc:title>
  <dc:creator>Ena Kantor</dc:creator>
  <cp:lastModifiedBy>Korisnik</cp:lastModifiedBy>
  <cp:revision>40</cp:revision>
  <dcterms:created xsi:type="dcterms:W3CDTF">2024-06-05T06:03:52Z</dcterms:created>
  <dcterms:modified xsi:type="dcterms:W3CDTF">2025-06-03T09:26:30Z</dcterms:modified>
</cp:coreProperties>
</file>